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7" r:id="rId3"/>
    <p:sldId id="260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58" r:id="rId23"/>
    <p:sldId id="278" r:id="rId24"/>
  </p:sldIdLst>
  <p:sldSz cx="9144000" cy="6858000" type="screen4x3"/>
  <p:notesSz cx="6858000" cy="9144000"/>
  <p:custDataLst>
    <p:tags r:id="rId2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5CC26"/>
    <a:srgbClr val="A4E36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97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DEC8C9-BAFB-454C-8360-927227285E54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B870CC19-3C28-4C1C-B2E0-A2C87DC12215}">
      <dgm:prSet phldrT="[Текст]"/>
      <dgm:spPr/>
      <dgm:t>
        <a:bodyPr/>
        <a:lstStyle/>
        <a:p>
          <a:r>
            <a:rPr lang="ru-RU" dirty="0" smtClean="0"/>
            <a:t>Первый шаг</a:t>
          </a:r>
          <a:endParaRPr lang="ru-RU" dirty="0"/>
        </a:p>
      </dgm:t>
    </dgm:pt>
    <dgm:pt modelId="{8A5F9B5B-85A0-4834-8E2E-9D21DB98A1FB}" type="parTrans" cxnId="{5A12B438-BADD-4D60-9D7A-1344830DA693}">
      <dgm:prSet/>
      <dgm:spPr/>
      <dgm:t>
        <a:bodyPr/>
        <a:lstStyle/>
        <a:p>
          <a:endParaRPr lang="ru-RU"/>
        </a:p>
      </dgm:t>
    </dgm:pt>
    <dgm:pt modelId="{E655D5C4-AA27-4A1A-B79D-308692D9583C}" type="sibTrans" cxnId="{5A12B438-BADD-4D60-9D7A-1344830DA693}">
      <dgm:prSet/>
      <dgm:spPr/>
      <dgm:t>
        <a:bodyPr/>
        <a:lstStyle/>
        <a:p>
          <a:endParaRPr lang="ru-RU"/>
        </a:p>
      </dgm:t>
    </dgm:pt>
    <dgm:pt modelId="{F6F7DB50-68E0-405B-ADE3-3E85912BA1AB}">
      <dgm:prSet phldrT="[Текст]"/>
      <dgm:spPr/>
      <dgm:t>
        <a:bodyPr/>
        <a:lstStyle/>
        <a:p>
          <a:r>
            <a:rPr lang="ru-RU" dirty="0" smtClean="0"/>
            <a:t>Второй шаг</a:t>
          </a:r>
          <a:endParaRPr lang="ru-RU" dirty="0"/>
        </a:p>
      </dgm:t>
    </dgm:pt>
    <dgm:pt modelId="{CA3AD247-8A25-4A2D-9DC6-F0E9C2D9FD54}" type="parTrans" cxnId="{FAE8BCDD-29F5-4E4F-BB89-FCBF003F3BEF}">
      <dgm:prSet/>
      <dgm:spPr/>
      <dgm:t>
        <a:bodyPr/>
        <a:lstStyle/>
        <a:p>
          <a:endParaRPr lang="ru-RU"/>
        </a:p>
      </dgm:t>
    </dgm:pt>
    <dgm:pt modelId="{CE666756-9ADA-4401-9918-767D623B12FA}" type="sibTrans" cxnId="{FAE8BCDD-29F5-4E4F-BB89-FCBF003F3BEF}">
      <dgm:prSet/>
      <dgm:spPr/>
      <dgm:t>
        <a:bodyPr/>
        <a:lstStyle/>
        <a:p>
          <a:endParaRPr lang="ru-RU"/>
        </a:p>
      </dgm:t>
    </dgm:pt>
    <dgm:pt modelId="{051F18CD-9B8C-42D0-BAE2-DDA7A1A5DABD}">
      <dgm:prSet phldrT="[Текст]"/>
      <dgm:spPr/>
      <dgm:t>
        <a:bodyPr/>
        <a:lstStyle/>
        <a:p>
          <a:r>
            <a:rPr lang="ru-RU" dirty="0" smtClean="0"/>
            <a:t>Третий шаг</a:t>
          </a:r>
          <a:endParaRPr lang="ru-RU" dirty="0"/>
        </a:p>
      </dgm:t>
    </dgm:pt>
    <dgm:pt modelId="{69F1586C-231D-4C4B-AE56-2941E8627A29}" type="parTrans" cxnId="{F5F99F91-34CE-431B-B20A-6FD9144FD7DB}">
      <dgm:prSet/>
      <dgm:spPr/>
      <dgm:t>
        <a:bodyPr/>
        <a:lstStyle/>
        <a:p>
          <a:endParaRPr lang="ru-RU"/>
        </a:p>
      </dgm:t>
    </dgm:pt>
    <dgm:pt modelId="{304A009A-888D-4FEB-91E6-E61456B60A39}" type="sibTrans" cxnId="{F5F99F91-34CE-431B-B20A-6FD9144FD7DB}">
      <dgm:prSet/>
      <dgm:spPr/>
      <dgm:t>
        <a:bodyPr/>
        <a:lstStyle/>
        <a:p>
          <a:endParaRPr lang="ru-RU"/>
        </a:p>
      </dgm:t>
    </dgm:pt>
    <dgm:pt modelId="{79D963E0-9C11-4840-8F4F-074C91C75B62}" type="pres">
      <dgm:prSet presAssocID="{E3DEC8C9-BAFB-454C-8360-927227285E54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F26A7963-0DD7-4FD7-85AC-D50A648A69AB}" type="pres">
      <dgm:prSet presAssocID="{B870CC19-3C28-4C1C-B2E0-A2C87DC12215}" presName="composite" presStyleCnt="0"/>
      <dgm:spPr/>
    </dgm:pt>
    <dgm:pt modelId="{9B1B4804-7174-42E2-93ED-A752B4D3254A}" type="pres">
      <dgm:prSet presAssocID="{B870CC19-3C28-4C1C-B2E0-A2C87DC12215}" presName="LShape" presStyleLbl="alignNode1" presStyleIdx="0" presStyleCnt="5"/>
      <dgm:spPr/>
    </dgm:pt>
    <dgm:pt modelId="{1AE177C8-DCC5-421C-864A-2BF0E4F722FE}" type="pres">
      <dgm:prSet presAssocID="{B870CC19-3C28-4C1C-B2E0-A2C87DC12215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58F22E-63F1-4760-BB41-BB56004D820C}" type="pres">
      <dgm:prSet presAssocID="{B870CC19-3C28-4C1C-B2E0-A2C87DC12215}" presName="Triangle" presStyleLbl="alignNode1" presStyleIdx="1" presStyleCnt="5"/>
      <dgm:spPr/>
    </dgm:pt>
    <dgm:pt modelId="{B6866671-9F37-4983-A09E-54FFA4E0EF09}" type="pres">
      <dgm:prSet presAssocID="{E655D5C4-AA27-4A1A-B79D-308692D9583C}" presName="sibTrans" presStyleCnt="0"/>
      <dgm:spPr/>
    </dgm:pt>
    <dgm:pt modelId="{82326B08-AB00-4CFE-83AF-9110F5F272D7}" type="pres">
      <dgm:prSet presAssocID="{E655D5C4-AA27-4A1A-B79D-308692D9583C}" presName="space" presStyleCnt="0"/>
      <dgm:spPr/>
    </dgm:pt>
    <dgm:pt modelId="{567A6032-8377-4F56-861C-F4D67A5EF7BF}" type="pres">
      <dgm:prSet presAssocID="{F6F7DB50-68E0-405B-ADE3-3E85912BA1AB}" presName="composite" presStyleCnt="0"/>
      <dgm:spPr/>
    </dgm:pt>
    <dgm:pt modelId="{D1D14F75-2F31-4A34-898B-AB5FF7552997}" type="pres">
      <dgm:prSet presAssocID="{F6F7DB50-68E0-405B-ADE3-3E85912BA1AB}" presName="LShape" presStyleLbl="alignNode1" presStyleIdx="2" presStyleCnt="5"/>
      <dgm:spPr/>
    </dgm:pt>
    <dgm:pt modelId="{DC37AAC0-32E9-4462-9FF9-ED901458299E}" type="pres">
      <dgm:prSet presAssocID="{F6F7DB50-68E0-405B-ADE3-3E85912BA1AB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4465BF-A2A4-43B8-BB7B-F6F738A37570}" type="pres">
      <dgm:prSet presAssocID="{F6F7DB50-68E0-405B-ADE3-3E85912BA1AB}" presName="Triangle" presStyleLbl="alignNode1" presStyleIdx="3" presStyleCnt="5"/>
      <dgm:spPr/>
    </dgm:pt>
    <dgm:pt modelId="{49DF2280-841F-4F21-873C-A3B019735C83}" type="pres">
      <dgm:prSet presAssocID="{CE666756-9ADA-4401-9918-767D623B12FA}" presName="sibTrans" presStyleCnt="0"/>
      <dgm:spPr/>
    </dgm:pt>
    <dgm:pt modelId="{85698FFC-1550-41F6-A427-DBBE3D5AF194}" type="pres">
      <dgm:prSet presAssocID="{CE666756-9ADA-4401-9918-767D623B12FA}" presName="space" presStyleCnt="0"/>
      <dgm:spPr/>
    </dgm:pt>
    <dgm:pt modelId="{FE2FB8E5-9E0E-4347-A6AF-62C10720EF61}" type="pres">
      <dgm:prSet presAssocID="{051F18CD-9B8C-42D0-BAE2-DDA7A1A5DABD}" presName="composite" presStyleCnt="0"/>
      <dgm:spPr/>
    </dgm:pt>
    <dgm:pt modelId="{64D4CB0B-C9CB-4AAB-8E70-BF163C4A1117}" type="pres">
      <dgm:prSet presAssocID="{051F18CD-9B8C-42D0-BAE2-DDA7A1A5DABD}" presName="LShape" presStyleLbl="alignNode1" presStyleIdx="4" presStyleCnt="5"/>
      <dgm:spPr/>
    </dgm:pt>
    <dgm:pt modelId="{C91DCE41-A31C-4DEB-9913-69F3D7EF0491}" type="pres">
      <dgm:prSet presAssocID="{051F18CD-9B8C-42D0-BAE2-DDA7A1A5DABD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61B007A-CDB1-46A9-B176-5252D070F8BC}" type="presOf" srcId="{F6F7DB50-68E0-405B-ADE3-3E85912BA1AB}" destId="{DC37AAC0-32E9-4462-9FF9-ED901458299E}" srcOrd="0" destOrd="0" presId="urn:microsoft.com/office/officeart/2009/3/layout/StepUpProcess"/>
    <dgm:cxn modelId="{F5F99F91-34CE-431B-B20A-6FD9144FD7DB}" srcId="{E3DEC8C9-BAFB-454C-8360-927227285E54}" destId="{051F18CD-9B8C-42D0-BAE2-DDA7A1A5DABD}" srcOrd="2" destOrd="0" parTransId="{69F1586C-231D-4C4B-AE56-2941E8627A29}" sibTransId="{304A009A-888D-4FEB-91E6-E61456B60A39}"/>
    <dgm:cxn modelId="{E96E7875-BD62-4DFA-9E7C-846B532F1DC4}" type="presOf" srcId="{051F18CD-9B8C-42D0-BAE2-DDA7A1A5DABD}" destId="{C91DCE41-A31C-4DEB-9913-69F3D7EF0491}" srcOrd="0" destOrd="0" presId="urn:microsoft.com/office/officeart/2009/3/layout/StepUpProcess"/>
    <dgm:cxn modelId="{FAE8BCDD-29F5-4E4F-BB89-FCBF003F3BEF}" srcId="{E3DEC8C9-BAFB-454C-8360-927227285E54}" destId="{F6F7DB50-68E0-405B-ADE3-3E85912BA1AB}" srcOrd="1" destOrd="0" parTransId="{CA3AD247-8A25-4A2D-9DC6-F0E9C2D9FD54}" sibTransId="{CE666756-9ADA-4401-9918-767D623B12FA}"/>
    <dgm:cxn modelId="{53843074-53B3-485E-8687-A6D24FC5FA8C}" type="presOf" srcId="{E3DEC8C9-BAFB-454C-8360-927227285E54}" destId="{79D963E0-9C11-4840-8F4F-074C91C75B62}" srcOrd="0" destOrd="0" presId="urn:microsoft.com/office/officeart/2009/3/layout/StepUpProcess"/>
    <dgm:cxn modelId="{5A12B438-BADD-4D60-9D7A-1344830DA693}" srcId="{E3DEC8C9-BAFB-454C-8360-927227285E54}" destId="{B870CC19-3C28-4C1C-B2E0-A2C87DC12215}" srcOrd="0" destOrd="0" parTransId="{8A5F9B5B-85A0-4834-8E2E-9D21DB98A1FB}" sibTransId="{E655D5C4-AA27-4A1A-B79D-308692D9583C}"/>
    <dgm:cxn modelId="{268DCAC9-40DC-4780-99E4-C14A260642A7}" type="presOf" srcId="{B870CC19-3C28-4C1C-B2E0-A2C87DC12215}" destId="{1AE177C8-DCC5-421C-864A-2BF0E4F722FE}" srcOrd="0" destOrd="0" presId="urn:microsoft.com/office/officeart/2009/3/layout/StepUpProcess"/>
    <dgm:cxn modelId="{6BCE31A1-2F7D-4F9A-B7BC-848CCD48B8C6}" type="presParOf" srcId="{79D963E0-9C11-4840-8F4F-074C91C75B62}" destId="{F26A7963-0DD7-4FD7-85AC-D50A648A69AB}" srcOrd="0" destOrd="0" presId="urn:microsoft.com/office/officeart/2009/3/layout/StepUpProcess"/>
    <dgm:cxn modelId="{82E5D50C-D51D-4B39-B5C8-FD070A95DF60}" type="presParOf" srcId="{F26A7963-0DD7-4FD7-85AC-D50A648A69AB}" destId="{9B1B4804-7174-42E2-93ED-A752B4D3254A}" srcOrd="0" destOrd="0" presId="urn:microsoft.com/office/officeart/2009/3/layout/StepUpProcess"/>
    <dgm:cxn modelId="{ECB7519A-ACB2-4181-AA81-9688B1E56019}" type="presParOf" srcId="{F26A7963-0DD7-4FD7-85AC-D50A648A69AB}" destId="{1AE177C8-DCC5-421C-864A-2BF0E4F722FE}" srcOrd="1" destOrd="0" presId="urn:microsoft.com/office/officeart/2009/3/layout/StepUpProcess"/>
    <dgm:cxn modelId="{040A7D34-958B-46AC-934F-16FC0CBA5922}" type="presParOf" srcId="{F26A7963-0DD7-4FD7-85AC-D50A648A69AB}" destId="{A358F22E-63F1-4760-BB41-BB56004D820C}" srcOrd="2" destOrd="0" presId="urn:microsoft.com/office/officeart/2009/3/layout/StepUpProcess"/>
    <dgm:cxn modelId="{CB84025F-D36F-4A5A-97A6-D6F01E442B43}" type="presParOf" srcId="{79D963E0-9C11-4840-8F4F-074C91C75B62}" destId="{B6866671-9F37-4983-A09E-54FFA4E0EF09}" srcOrd="1" destOrd="0" presId="urn:microsoft.com/office/officeart/2009/3/layout/StepUpProcess"/>
    <dgm:cxn modelId="{EAE9C2E8-1BB0-4786-B75C-6B816888D179}" type="presParOf" srcId="{B6866671-9F37-4983-A09E-54FFA4E0EF09}" destId="{82326B08-AB00-4CFE-83AF-9110F5F272D7}" srcOrd="0" destOrd="0" presId="urn:microsoft.com/office/officeart/2009/3/layout/StepUpProcess"/>
    <dgm:cxn modelId="{DFD10423-CFA1-4C4E-97FD-2FE0FE856E97}" type="presParOf" srcId="{79D963E0-9C11-4840-8F4F-074C91C75B62}" destId="{567A6032-8377-4F56-861C-F4D67A5EF7BF}" srcOrd="2" destOrd="0" presId="urn:microsoft.com/office/officeart/2009/3/layout/StepUpProcess"/>
    <dgm:cxn modelId="{88A4B1BB-8640-4EF1-9240-3126A2D8D442}" type="presParOf" srcId="{567A6032-8377-4F56-861C-F4D67A5EF7BF}" destId="{D1D14F75-2F31-4A34-898B-AB5FF7552997}" srcOrd="0" destOrd="0" presId="urn:microsoft.com/office/officeart/2009/3/layout/StepUpProcess"/>
    <dgm:cxn modelId="{01BC76A4-159D-4259-B2D8-7E3BA255CBC4}" type="presParOf" srcId="{567A6032-8377-4F56-861C-F4D67A5EF7BF}" destId="{DC37AAC0-32E9-4462-9FF9-ED901458299E}" srcOrd="1" destOrd="0" presId="urn:microsoft.com/office/officeart/2009/3/layout/StepUpProcess"/>
    <dgm:cxn modelId="{A84B08FE-5012-44B5-B61F-8804ADE91141}" type="presParOf" srcId="{567A6032-8377-4F56-861C-F4D67A5EF7BF}" destId="{FE4465BF-A2A4-43B8-BB7B-F6F738A37570}" srcOrd="2" destOrd="0" presId="urn:microsoft.com/office/officeart/2009/3/layout/StepUpProcess"/>
    <dgm:cxn modelId="{A93E4F62-56C4-4AC3-88B3-1ED9BE309160}" type="presParOf" srcId="{79D963E0-9C11-4840-8F4F-074C91C75B62}" destId="{49DF2280-841F-4F21-873C-A3B019735C83}" srcOrd="3" destOrd="0" presId="urn:microsoft.com/office/officeart/2009/3/layout/StepUpProcess"/>
    <dgm:cxn modelId="{96F954F0-527C-45AE-A1A6-835361AFABE0}" type="presParOf" srcId="{49DF2280-841F-4F21-873C-A3B019735C83}" destId="{85698FFC-1550-41F6-A427-DBBE3D5AF194}" srcOrd="0" destOrd="0" presId="urn:microsoft.com/office/officeart/2009/3/layout/StepUpProcess"/>
    <dgm:cxn modelId="{5EEFD8CB-1A8F-4E67-BD23-5D4E95061330}" type="presParOf" srcId="{79D963E0-9C11-4840-8F4F-074C91C75B62}" destId="{FE2FB8E5-9E0E-4347-A6AF-62C10720EF61}" srcOrd="4" destOrd="0" presId="urn:microsoft.com/office/officeart/2009/3/layout/StepUpProcess"/>
    <dgm:cxn modelId="{BCF17C0F-0B1C-429D-9DC9-FDAECE8A65E9}" type="presParOf" srcId="{FE2FB8E5-9E0E-4347-A6AF-62C10720EF61}" destId="{64D4CB0B-C9CB-4AAB-8E70-BF163C4A1117}" srcOrd="0" destOrd="0" presId="urn:microsoft.com/office/officeart/2009/3/layout/StepUpProcess"/>
    <dgm:cxn modelId="{FCB246E7-9CCE-4FFC-9A86-3A384F49D971}" type="presParOf" srcId="{FE2FB8E5-9E0E-4347-A6AF-62C10720EF61}" destId="{C91DCE41-A31C-4DEB-9913-69F3D7EF0491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DBAD13-8B9F-4FAE-ADF2-C3930FEBF0C6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DD7A70-30E6-450D-9F8C-03E6450E18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5817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D7A70-30E6-450D-9F8C-03E6450E1839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27090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D7A70-30E6-450D-9F8C-03E6450E1839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21237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D7A70-30E6-450D-9F8C-03E6450E1839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21237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D7A70-30E6-450D-9F8C-03E6450E1839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21237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D7A70-30E6-450D-9F8C-03E6450E1839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21237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D7A70-30E6-450D-9F8C-03E6450E1839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21237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D7A70-30E6-450D-9F8C-03E6450E1839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21237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D7A70-30E6-450D-9F8C-03E6450E1839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21237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D7A70-30E6-450D-9F8C-03E6450E1839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21237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D7A70-30E6-450D-9F8C-03E6450E1839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21237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D7A70-30E6-450D-9F8C-03E6450E1839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2123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D7A70-30E6-450D-9F8C-03E6450E183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21237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D7A70-30E6-450D-9F8C-03E6450E1839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21237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D7A70-30E6-450D-9F8C-03E6450E1839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21237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D7A70-30E6-450D-9F8C-03E6450E1839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0380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D7A70-30E6-450D-9F8C-03E6450E183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21237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D7A70-30E6-450D-9F8C-03E6450E1839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21237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D7A70-30E6-450D-9F8C-03E6450E1839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21237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D7A70-30E6-450D-9F8C-03E6450E1839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21237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D7A70-30E6-450D-9F8C-03E6450E1839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2123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D7A70-30E6-450D-9F8C-03E6450E1839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21237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D7A70-30E6-450D-9F8C-03E6450E1839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2123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F6096-0D87-4377-A4B9-4741F0D89D2B}" type="datetime1">
              <a:rPr lang="ru-RU" smtClean="0"/>
              <a:pPr/>
              <a:t>04.10.2017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64BC7-99AB-470B-8C79-5FA2821568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1761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D1C97-EB29-4E65-89D7-4B5DDD2A1BF9}" type="datetime1">
              <a:rPr lang="ru-RU" smtClean="0"/>
              <a:pPr/>
              <a:t>04.10.2017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64BC7-99AB-470B-8C79-5FA2821568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8197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62519-41BF-46C8-99BE-1BF08993CEF4}" type="datetime1">
              <a:rPr lang="ru-RU" smtClean="0"/>
              <a:pPr/>
              <a:t>04.10.2017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64BC7-99AB-470B-8C79-5FA2821568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2233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1B1A1-2A43-4643-8E64-31BEC53B7735}" type="datetime1">
              <a:rPr lang="ru-RU" smtClean="0"/>
              <a:pPr/>
              <a:t>04.10.2017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64BC7-99AB-470B-8C79-5FA2821568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6991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4E2DF-7D3E-4798-86D9-2A259CE777FD}" type="datetime1">
              <a:rPr lang="ru-RU" smtClean="0"/>
              <a:pPr/>
              <a:t>04.10.2017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64BC7-99AB-470B-8C79-5FA2821568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8615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716E2-9C93-4FAD-9ECB-1C44CDD2DD28}" type="datetime1">
              <a:rPr lang="ru-RU" smtClean="0"/>
              <a:pPr/>
              <a:t>04.10.2017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64BC7-99AB-470B-8C79-5FA2821568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3091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7875B-89A9-495F-B84F-961EFB27C612}" type="datetime1">
              <a:rPr lang="ru-RU" smtClean="0"/>
              <a:pPr/>
              <a:t>04.10.2017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64BC7-99AB-470B-8C79-5FA2821568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3611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7DC9-6D55-4A1E-BB81-3E4030C719D8}" type="datetime1">
              <a:rPr lang="ru-RU" smtClean="0"/>
              <a:pPr/>
              <a:t>04.10.2017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64BC7-99AB-470B-8C79-5FA2821568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4258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CEB10-002E-42F3-A560-7C16DBC7E3D3}" type="datetime1">
              <a:rPr lang="ru-RU" smtClean="0"/>
              <a:pPr/>
              <a:t>04.10.2017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64BC7-99AB-470B-8C79-5FA2821568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5060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79090-1228-41C3-9FF9-17B6A140E82E}" type="datetime1">
              <a:rPr lang="ru-RU" smtClean="0"/>
              <a:pPr/>
              <a:t>04.10.2017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64BC7-99AB-470B-8C79-5FA2821568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8663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E66A-17F4-4B62-BB64-B0CE47B66EF8}" type="datetime1">
              <a:rPr lang="ru-RU" smtClean="0"/>
              <a:pPr/>
              <a:t>04.10.2017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64BC7-99AB-470B-8C79-5FA2821568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5578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CF588-D1DC-41FD-B0DF-EF00B2107266}" type="datetime1">
              <a:rPr lang="ru-RU" smtClean="0"/>
              <a:pPr/>
              <a:t>04.10.2017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64BC7-99AB-470B-8C79-5FA2821568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0829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87287" y="181317"/>
            <a:ext cx="7866043" cy="3250895"/>
          </a:xfrm>
          <a:prstGeom prst="rect">
            <a:avLst/>
          </a:prstGeom>
          <a:solidFill>
            <a:schemeClr val="lt1">
              <a:alpha val="7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 rot="5400000">
            <a:off x="5033331" y="3283025"/>
            <a:ext cx="7524521" cy="742261"/>
          </a:xfrm>
          <a:prstGeom prst="rect">
            <a:avLst/>
          </a:prstGeom>
          <a:solidFill>
            <a:srgbClr val="FFFF00">
              <a:alpha val="59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41035" y="705712"/>
            <a:ext cx="718895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Arial Black" pitchFamily="34" charset="0"/>
              </a:rPr>
              <a:t>«Курительные смеси – развлечение с последствиями» </a:t>
            </a:r>
            <a:endParaRPr lang="ru-RU" sz="4400" b="1" dirty="0">
              <a:latin typeface="Arial Black" pitchFamily="34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4424" y="6168661"/>
            <a:ext cx="451003" cy="365125"/>
          </a:xfrm>
        </p:spPr>
        <p:txBody>
          <a:bodyPr/>
          <a:lstStyle/>
          <a:p>
            <a:fld id="{BF764BC7-99AB-470B-8C79-5FA2821568AE}" type="slidenum">
              <a:rPr lang="ru-RU" b="1" smtClean="0">
                <a:solidFill>
                  <a:schemeClr val="bg1">
                    <a:lumMod val="95000"/>
                  </a:schemeClr>
                </a:solidFill>
              </a:rPr>
              <a:pPr/>
              <a:t>1</a:t>
            </a:fld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4829011">
            <a:off x="4492163" y="3273440"/>
            <a:ext cx="7524521" cy="742261"/>
          </a:xfrm>
          <a:prstGeom prst="rect">
            <a:avLst/>
          </a:prstGeom>
          <a:solidFill>
            <a:srgbClr val="FFFF00">
              <a:alpha val="59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09414" y="2858441"/>
            <a:ext cx="7524521" cy="742261"/>
          </a:xfrm>
          <a:prstGeom prst="rect">
            <a:avLst/>
          </a:prstGeom>
          <a:solidFill>
            <a:srgbClr val="FFFF00">
              <a:alpha val="59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532789" y="2916518"/>
            <a:ext cx="5199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Классный час </a:t>
            </a:r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6" name="Рисунок 15" descr="ful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3868" y="4017364"/>
            <a:ext cx="5385424" cy="237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9519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2162814"/>
            <a:ext cx="9144000" cy="4342916"/>
          </a:xfrm>
          <a:prstGeom prst="rect">
            <a:avLst/>
          </a:prstGeom>
          <a:solidFill>
            <a:schemeClr val="lt1">
              <a:alpha val="83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endParaRPr lang="ru-RU" sz="2000" dirty="0" smtClean="0"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64918"/>
            <a:ext cx="9144000" cy="7381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20381" y="398829"/>
            <a:ext cx="7944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«ВЕЙП» – ЭЛЕКТРОННАЯ СИГАРЕТА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419679" y="6159696"/>
            <a:ext cx="451003" cy="365125"/>
          </a:xfrm>
        </p:spPr>
        <p:txBody>
          <a:bodyPr/>
          <a:lstStyle/>
          <a:p>
            <a:fld id="{BF764BC7-99AB-470B-8C79-5FA2821568AE}" type="slidenum">
              <a:rPr lang="ru-RU" smtClean="0">
                <a:solidFill>
                  <a:schemeClr val="bg1"/>
                </a:solidFill>
              </a:rPr>
              <a:pPr/>
              <a:t>10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84223" y="1073788"/>
            <a:ext cx="7600013" cy="742261"/>
          </a:xfrm>
          <a:prstGeom prst="rect">
            <a:avLst/>
          </a:prstGeom>
          <a:solidFill>
            <a:srgbClr val="FFFF00">
              <a:alpha val="59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 Black" pitchFamily="34" charset="0"/>
              </a:rPr>
              <a:t>модный </a:t>
            </a:r>
            <a:r>
              <a:rPr lang="ru-RU" sz="2400" dirty="0" err="1" smtClean="0">
                <a:latin typeface="Arial Black" pitchFamily="34" charset="0"/>
              </a:rPr>
              <a:t>гаджет</a:t>
            </a:r>
            <a:r>
              <a:rPr lang="ru-RU" sz="2400" dirty="0" smtClean="0">
                <a:latin typeface="Arial Black" pitchFamily="34" charset="0"/>
              </a:rPr>
              <a:t> как способ бросить курить?</a:t>
            </a:r>
            <a:endParaRPr lang="ru-RU" sz="2400" dirty="0">
              <a:latin typeface="Arial Black" pitchFamily="34" charset="0"/>
            </a:endParaRPr>
          </a:p>
        </p:txBody>
      </p:sp>
      <p:sp>
        <p:nvSpPr>
          <p:cNvPr id="4098" name="AutoShape 2" descr="Мифы о курении калья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Рисунок 13" descr="компоненты-жидкостей-для-вейпа-акролеин-и-формальдегид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8779" y="3988037"/>
            <a:ext cx="5366479" cy="2616492"/>
          </a:xfrm>
          <a:prstGeom prst="rect">
            <a:avLst/>
          </a:prstGeom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74754" y="2443395"/>
            <a:ext cx="8349521" cy="156966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dirty="0" smtClean="0">
                <a:latin typeface="Arial Black" pitchFamily="34" charset="0"/>
              </a:rPr>
              <a:t>Испарения </a:t>
            </a:r>
            <a:r>
              <a:rPr lang="ru-RU" sz="2400" dirty="0" err="1" smtClean="0">
                <a:latin typeface="Arial Black" pitchFamily="34" charset="0"/>
              </a:rPr>
              <a:t>вейпов</a:t>
            </a:r>
            <a:r>
              <a:rPr lang="ru-RU" sz="2400" dirty="0" smtClean="0">
                <a:latin typeface="Arial Black" pitchFamily="34" charset="0"/>
              </a:rPr>
              <a:t> содержат в себе </a:t>
            </a:r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канцерогены</a:t>
            </a:r>
            <a:r>
              <a:rPr lang="ru-RU" sz="2400" dirty="0" smtClean="0">
                <a:latin typeface="Arial Black" pitchFamily="34" charset="0"/>
              </a:rPr>
              <a:t> и </a:t>
            </a:r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токсичные вещества </a:t>
            </a:r>
            <a:r>
              <a:rPr lang="ru-RU" sz="2400" dirty="0" smtClean="0">
                <a:latin typeface="Arial Black" pitchFamily="34" charset="0"/>
              </a:rPr>
              <a:t>и никоим образом </a:t>
            </a:r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не помогают бросить </a:t>
            </a:r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курить</a:t>
            </a:r>
            <a:r>
              <a:rPr lang="ru-RU" sz="2400" dirty="0" smtClean="0">
                <a:latin typeface="Arial Black" pitchFamily="34" charset="0"/>
              </a:rPr>
              <a:t>!!!</a:t>
            </a:r>
          </a:p>
          <a:p>
            <a:pPr algn="ctr"/>
            <a:endParaRPr lang="ru-RU" sz="24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396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2162814"/>
            <a:ext cx="9144000" cy="4342916"/>
          </a:xfrm>
          <a:prstGeom prst="rect">
            <a:avLst/>
          </a:prstGeom>
          <a:solidFill>
            <a:schemeClr val="lt1">
              <a:alpha val="83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endParaRPr lang="ru-RU" sz="2000" dirty="0" smtClean="0"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64918"/>
            <a:ext cx="9144000" cy="7381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20381" y="398829"/>
            <a:ext cx="7944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 Black" pitchFamily="34" charset="0"/>
              </a:rPr>
              <a:t>10 причин отказаться от </a:t>
            </a:r>
            <a:r>
              <a:rPr lang="ru-RU" sz="2800" b="1" dirty="0" err="1" smtClean="0">
                <a:latin typeface="Arial Black" pitchFamily="34" charset="0"/>
              </a:rPr>
              <a:t>вейпов</a:t>
            </a:r>
            <a:endParaRPr lang="ru-RU" sz="2800" dirty="0">
              <a:latin typeface="Arial Black" pitchFamily="34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419679" y="6159696"/>
            <a:ext cx="451003" cy="365125"/>
          </a:xfrm>
        </p:spPr>
        <p:txBody>
          <a:bodyPr/>
          <a:lstStyle/>
          <a:p>
            <a:fld id="{BF764BC7-99AB-470B-8C79-5FA2821568AE}" type="slidenum">
              <a:rPr lang="ru-RU" smtClean="0">
                <a:solidFill>
                  <a:schemeClr val="bg1"/>
                </a:solidFill>
              </a:rPr>
              <a:pPr/>
              <a:t>11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29390" y="1118759"/>
            <a:ext cx="7600013" cy="742261"/>
          </a:xfrm>
          <a:prstGeom prst="rect">
            <a:avLst/>
          </a:prstGeom>
          <a:solidFill>
            <a:srgbClr val="FFFF00">
              <a:alpha val="59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 Black" pitchFamily="34" charset="0"/>
              </a:rPr>
              <a:t>Причина </a:t>
            </a:r>
            <a:r>
              <a:rPr lang="en-US" sz="2400" dirty="0" smtClean="0">
                <a:latin typeface="Arial Black" pitchFamily="34" charset="0"/>
              </a:rPr>
              <a:t>#</a:t>
            </a:r>
            <a:r>
              <a:rPr lang="ru-RU" sz="2400" dirty="0" smtClean="0">
                <a:latin typeface="Arial Black" pitchFamily="34" charset="0"/>
              </a:rPr>
              <a:t> 1</a:t>
            </a:r>
            <a:endParaRPr lang="ru-RU" sz="2400" dirty="0">
              <a:latin typeface="Arial Black" pitchFamily="34" charset="0"/>
            </a:endParaRPr>
          </a:p>
        </p:txBody>
      </p:sp>
      <p:sp>
        <p:nvSpPr>
          <p:cNvPr id="4098" name="AutoShape 2" descr="Мифы о курении калья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74754" y="2278504"/>
            <a:ext cx="8469443" cy="39703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ВРЕД ВЕЙПА ДЛЯ ЗДОРОВЬЯ </a:t>
            </a:r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ДОКАЗАН!</a:t>
            </a:r>
            <a:endParaRPr lang="en-US" sz="2400" b="1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/>
            <a:endParaRPr lang="en-US" sz="2400" b="1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/>
            <a:r>
              <a:rPr lang="ru-RU" sz="2000" dirty="0" smtClean="0">
                <a:latin typeface="Arial Black" pitchFamily="34" charset="0"/>
              </a:rPr>
              <a:t>О</a:t>
            </a:r>
            <a:r>
              <a:rPr lang="ru-RU" sz="2000" dirty="0" smtClean="0">
                <a:latin typeface="Arial Black" pitchFamily="34" charset="0"/>
              </a:rPr>
              <a:t>сновными </a:t>
            </a:r>
            <a:r>
              <a:rPr lang="ru-RU" sz="2000" dirty="0" smtClean="0">
                <a:latin typeface="Arial Black" pitchFamily="34" charset="0"/>
              </a:rPr>
              <a:t>компонентами раствора, помимо никотина, являются </a:t>
            </a:r>
            <a:r>
              <a:rPr lang="ru-RU" sz="2000" dirty="0" err="1" smtClean="0">
                <a:solidFill>
                  <a:srgbClr val="FF0000"/>
                </a:solidFill>
                <a:latin typeface="Arial Black" pitchFamily="34" charset="0"/>
              </a:rPr>
              <a:t>пропиленгликоль</a:t>
            </a:r>
            <a:r>
              <a:rPr lang="ru-RU" sz="2000" dirty="0" smtClean="0">
                <a:latin typeface="Arial Black" pitchFamily="34" charset="0"/>
              </a:rPr>
              <a:t>, </a:t>
            </a:r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глицерин</a:t>
            </a:r>
            <a:r>
              <a:rPr lang="ru-RU" sz="2000" dirty="0" smtClean="0">
                <a:latin typeface="Arial Black" pitchFamily="34" charset="0"/>
              </a:rPr>
              <a:t>, ароматизирующие вещества, </a:t>
            </a:r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формальдегид</a:t>
            </a:r>
            <a:r>
              <a:rPr lang="ru-RU" sz="2000" dirty="0" smtClean="0">
                <a:latin typeface="Arial Black" pitchFamily="34" charset="0"/>
              </a:rPr>
              <a:t> и другие, вызывающие рак, вещества. </a:t>
            </a:r>
            <a:endParaRPr lang="ru-RU" sz="2000" dirty="0" smtClean="0">
              <a:latin typeface="Arial Black" pitchFamily="34" charset="0"/>
            </a:endParaRPr>
          </a:p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r>
              <a:rPr lang="ru-RU" sz="2000" dirty="0" smtClean="0">
                <a:latin typeface="Arial Black" pitchFamily="34" charset="0"/>
              </a:rPr>
              <a:t>В </a:t>
            </a:r>
            <a:r>
              <a:rPr lang="ru-RU" sz="2000" dirty="0" smtClean="0">
                <a:latin typeface="Arial Black" pitchFamily="34" charset="0"/>
              </a:rPr>
              <a:t>состав курительных смесей входят </a:t>
            </a:r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канцерогенные вещества</a:t>
            </a:r>
            <a:r>
              <a:rPr lang="ru-RU" sz="2000" dirty="0" smtClean="0">
                <a:latin typeface="Arial Black" pitchFamily="34" charset="0"/>
              </a:rPr>
              <a:t>. </a:t>
            </a:r>
            <a:endParaRPr lang="ru-RU" sz="2000" dirty="0" smtClean="0">
              <a:latin typeface="Arial Black" pitchFamily="34" charset="0"/>
            </a:endParaRPr>
          </a:p>
          <a:p>
            <a:pPr algn="ctr"/>
            <a:r>
              <a:rPr lang="ru-RU" sz="2000" dirty="0" smtClean="0">
                <a:latin typeface="Arial Black" pitchFamily="34" charset="0"/>
              </a:rPr>
              <a:t>А </a:t>
            </a:r>
            <a:r>
              <a:rPr lang="ru-RU" sz="2000" dirty="0" smtClean="0">
                <a:latin typeface="Arial Black" pitchFamily="34" charset="0"/>
              </a:rPr>
              <a:t>также </a:t>
            </a:r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никотин</a:t>
            </a:r>
            <a:r>
              <a:rPr lang="ru-RU" sz="2000" dirty="0" smtClean="0">
                <a:latin typeface="Arial Black" pitchFamily="34" charset="0"/>
              </a:rPr>
              <a:t>, вызывающий зависимость и являющийся нейротоксическим ядом</a:t>
            </a:r>
            <a:r>
              <a:rPr lang="ru-RU" sz="2000" dirty="0" smtClean="0">
                <a:latin typeface="Arial Black" pitchFamily="34" charset="0"/>
              </a:rPr>
              <a:t>.</a:t>
            </a:r>
            <a:endParaRPr lang="ru-RU" sz="2400" dirty="0" smtClean="0"/>
          </a:p>
          <a:p>
            <a:pPr algn="ctr"/>
            <a:endParaRPr lang="ru-RU" sz="24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396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2162814"/>
            <a:ext cx="9144000" cy="4342916"/>
          </a:xfrm>
          <a:prstGeom prst="rect">
            <a:avLst/>
          </a:prstGeom>
          <a:solidFill>
            <a:schemeClr val="lt1">
              <a:alpha val="83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endParaRPr lang="ru-RU" sz="2000" dirty="0" smtClean="0"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64918"/>
            <a:ext cx="9144000" cy="7381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20381" y="398829"/>
            <a:ext cx="7944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 Black" pitchFamily="34" charset="0"/>
              </a:rPr>
              <a:t>10 причин отказаться от </a:t>
            </a:r>
            <a:r>
              <a:rPr lang="ru-RU" sz="2800" b="1" dirty="0" err="1" smtClean="0">
                <a:latin typeface="Arial Black" pitchFamily="34" charset="0"/>
              </a:rPr>
              <a:t>вейпов</a:t>
            </a:r>
            <a:endParaRPr lang="ru-RU" sz="2800" dirty="0">
              <a:latin typeface="Arial Black" pitchFamily="34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419679" y="6159696"/>
            <a:ext cx="451003" cy="365125"/>
          </a:xfrm>
        </p:spPr>
        <p:txBody>
          <a:bodyPr/>
          <a:lstStyle/>
          <a:p>
            <a:fld id="{BF764BC7-99AB-470B-8C79-5FA2821568AE}" type="slidenum">
              <a:rPr lang="ru-RU" smtClean="0">
                <a:solidFill>
                  <a:schemeClr val="bg1"/>
                </a:solidFill>
              </a:rPr>
              <a:pPr/>
              <a:t>12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24458" y="1118759"/>
            <a:ext cx="7600013" cy="742261"/>
          </a:xfrm>
          <a:prstGeom prst="rect">
            <a:avLst/>
          </a:prstGeom>
          <a:solidFill>
            <a:srgbClr val="FFFF00">
              <a:alpha val="59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 Black" pitchFamily="34" charset="0"/>
              </a:rPr>
              <a:t>Причина </a:t>
            </a:r>
            <a:r>
              <a:rPr lang="en-US" sz="2400" dirty="0" smtClean="0">
                <a:latin typeface="Arial Black" pitchFamily="34" charset="0"/>
              </a:rPr>
              <a:t>#</a:t>
            </a:r>
            <a:r>
              <a:rPr lang="ru-RU" sz="2400" dirty="0" smtClean="0">
                <a:latin typeface="Arial Black" pitchFamily="34" charset="0"/>
              </a:rPr>
              <a:t> 2</a:t>
            </a:r>
            <a:endParaRPr lang="ru-RU" sz="2400" dirty="0">
              <a:latin typeface="Arial Black" pitchFamily="34" charset="0"/>
            </a:endParaRPr>
          </a:p>
        </p:txBody>
      </p:sp>
      <p:sp>
        <p:nvSpPr>
          <p:cNvPr id="4098" name="AutoShape 2" descr="Мифы о курении калья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74754" y="2278504"/>
            <a:ext cx="8469443" cy="12003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ВЕЙПЫ ИНОГДА </a:t>
            </a:r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ВЗРЫВАЮТСЯ!</a:t>
            </a:r>
          </a:p>
          <a:p>
            <a:pPr algn="ctr"/>
            <a:endParaRPr lang="en-US" sz="2400" b="1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/>
            <a:endParaRPr lang="ru-RU" sz="2400" dirty="0">
              <a:latin typeface="Arial Black" pitchFamily="34" charset="0"/>
            </a:endParaRPr>
          </a:p>
        </p:txBody>
      </p:sp>
      <p:pic>
        <p:nvPicPr>
          <p:cNvPr id="15" name="Рисунок 14" descr="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426" y="2944629"/>
            <a:ext cx="7434810" cy="3186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4396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2162814"/>
            <a:ext cx="9144000" cy="4342916"/>
          </a:xfrm>
          <a:prstGeom prst="rect">
            <a:avLst/>
          </a:prstGeom>
          <a:solidFill>
            <a:schemeClr val="lt1">
              <a:alpha val="83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endParaRPr lang="ru-RU" sz="2000" dirty="0" smtClean="0"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64918"/>
            <a:ext cx="9144000" cy="7381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20381" y="398829"/>
            <a:ext cx="7944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 Black" pitchFamily="34" charset="0"/>
              </a:rPr>
              <a:t>10 причин отказаться от </a:t>
            </a:r>
            <a:r>
              <a:rPr lang="ru-RU" sz="2800" b="1" dirty="0" err="1" smtClean="0">
                <a:latin typeface="Arial Black" pitchFamily="34" charset="0"/>
              </a:rPr>
              <a:t>вейпов</a:t>
            </a:r>
            <a:endParaRPr lang="ru-RU" sz="2800" dirty="0">
              <a:latin typeface="Arial Black" pitchFamily="34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419679" y="6159696"/>
            <a:ext cx="451003" cy="365125"/>
          </a:xfrm>
        </p:spPr>
        <p:txBody>
          <a:bodyPr/>
          <a:lstStyle/>
          <a:p>
            <a:fld id="{BF764BC7-99AB-470B-8C79-5FA2821568AE}" type="slidenum">
              <a:rPr lang="ru-RU" smtClean="0">
                <a:solidFill>
                  <a:schemeClr val="bg1"/>
                </a:solidFill>
              </a:rPr>
              <a:pPr/>
              <a:t>13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29390" y="1118759"/>
            <a:ext cx="7600013" cy="742261"/>
          </a:xfrm>
          <a:prstGeom prst="rect">
            <a:avLst/>
          </a:prstGeom>
          <a:solidFill>
            <a:srgbClr val="FFFF00">
              <a:alpha val="59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 Black" pitchFamily="34" charset="0"/>
              </a:rPr>
              <a:t>Причина </a:t>
            </a:r>
            <a:r>
              <a:rPr lang="en-US" sz="2400" dirty="0" smtClean="0">
                <a:latin typeface="Arial Black" pitchFamily="34" charset="0"/>
              </a:rPr>
              <a:t>#</a:t>
            </a:r>
            <a:r>
              <a:rPr lang="ru-RU" sz="2400" dirty="0" smtClean="0">
                <a:latin typeface="Arial Black" pitchFamily="34" charset="0"/>
              </a:rPr>
              <a:t> 3</a:t>
            </a:r>
            <a:endParaRPr lang="ru-RU" sz="2400" dirty="0">
              <a:latin typeface="Arial Black" pitchFamily="34" charset="0"/>
            </a:endParaRPr>
          </a:p>
        </p:txBody>
      </p:sp>
      <p:sp>
        <p:nvSpPr>
          <p:cNvPr id="4098" name="AutoShape 2" descr="Мифы о курении калья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74754" y="2278505"/>
            <a:ext cx="8469443" cy="372409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ВЕЙПЫ ВЫЗЫВАЮТ АЛЛЕРГИЮ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/>
            <a:r>
              <a:rPr lang="ru-RU" sz="2000" dirty="0" smtClean="0">
                <a:latin typeface="Arial Black" pitchFamily="34" charset="0"/>
              </a:rPr>
              <a:t>Н</a:t>
            </a:r>
            <a:r>
              <a:rPr lang="ru-RU" sz="2000" dirty="0" smtClean="0">
                <a:latin typeface="Arial Black" pitchFamily="34" charset="0"/>
              </a:rPr>
              <a:t>екоторые </a:t>
            </a:r>
            <a:r>
              <a:rPr lang="ru-RU" sz="2000" dirty="0" smtClean="0">
                <a:latin typeface="Arial Black" pitchFamily="34" charset="0"/>
              </a:rPr>
              <a:t>компоненты курительной смеси, особенно </a:t>
            </a:r>
            <a:r>
              <a:rPr lang="ru-RU" sz="2000" dirty="0" err="1" smtClean="0">
                <a:latin typeface="Arial Black" pitchFamily="34" charset="0"/>
              </a:rPr>
              <a:t>пропиленгликоль</a:t>
            </a:r>
            <a:r>
              <a:rPr lang="ru-RU" sz="2000" dirty="0" smtClean="0">
                <a:latin typeface="Arial Black" pitchFamily="34" charset="0"/>
              </a:rPr>
              <a:t>, могут вызвать раздражение верхних дыхательных путей. </a:t>
            </a:r>
            <a:endParaRPr lang="ru-RU" sz="2000" dirty="0" smtClean="0">
              <a:latin typeface="Arial Black" pitchFamily="34" charset="0"/>
            </a:endParaRPr>
          </a:p>
          <a:p>
            <a:pPr algn="ctr"/>
            <a:r>
              <a:rPr lang="ru-RU" sz="2000" dirty="0" smtClean="0">
                <a:latin typeface="Arial Black" pitchFamily="34" charset="0"/>
              </a:rPr>
              <a:t>В </a:t>
            </a:r>
            <a:r>
              <a:rPr lang="ru-RU" sz="2000" dirty="0" smtClean="0">
                <a:latin typeface="Arial Black" pitchFamily="34" charset="0"/>
              </a:rPr>
              <a:t>итоге все это выливается в аллергическую реакцию. </a:t>
            </a:r>
            <a:endParaRPr lang="ru-RU" sz="2000" dirty="0" smtClean="0">
              <a:latin typeface="Arial Black" pitchFamily="34" charset="0"/>
            </a:endParaRPr>
          </a:p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r>
              <a:rPr lang="ru-RU" sz="2000" dirty="0" smtClean="0">
                <a:latin typeface="Arial Black" pitchFamily="34" charset="0"/>
              </a:rPr>
              <a:t>Природный </a:t>
            </a:r>
            <a:r>
              <a:rPr lang="ru-RU" sz="2000" dirty="0" smtClean="0">
                <a:latin typeface="Arial Black" pitchFamily="34" charset="0"/>
              </a:rPr>
              <a:t>табачный никотин в </a:t>
            </a:r>
            <a:r>
              <a:rPr lang="ru-RU" sz="2000" dirty="0" err="1" smtClean="0">
                <a:latin typeface="Arial Black" pitchFamily="34" charset="0"/>
              </a:rPr>
              <a:t>вейпах</a:t>
            </a:r>
            <a:r>
              <a:rPr lang="ru-RU" sz="2000" dirty="0" smtClean="0">
                <a:latin typeface="Arial Black" pitchFamily="34" charset="0"/>
              </a:rPr>
              <a:t> заменен на </a:t>
            </a:r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химический</a:t>
            </a:r>
            <a:r>
              <a:rPr lang="ru-RU" sz="2000" dirty="0" smtClean="0">
                <a:latin typeface="Arial Black" pitchFamily="34" charset="0"/>
              </a:rPr>
              <a:t>, а это еще вреднее. </a:t>
            </a:r>
            <a:endParaRPr lang="en-US" sz="2000" b="1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/>
            <a:endParaRPr lang="en-US" sz="2400" b="1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/>
            <a:endParaRPr lang="ru-RU" sz="24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396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2162814"/>
            <a:ext cx="9144000" cy="4342916"/>
          </a:xfrm>
          <a:prstGeom prst="rect">
            <a:avLst/>
          </a:prstGeom>
          <a:solidFill>
            <a:schemeClr val="lt1">
              <a:alpha val="83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endParaRPr lang="ru-RU" sz="2000" dirty="0" smtClean="0"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64918"/>
            <a:ext cx="9144000" cy="7381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20381" y="398829"/>
            <a:ext cx="7944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 Black" pitchFamily="34" charset="0"/>
              </a:rPr>
              <a:t>10 причин отказаться от </a:t>
            </a:r>
            <a:r>
              <a:rPr lang="ru-RU" sz="2800" b="1" dirty="0" err="1" smtClean="0">
                <a:latin typeface="Arial Black" pitchFamily="34" charset="0"/>
              </a:rPr>
              <a:t>вейпов</a:t>
            </a:r>
            <a:endParaRPr lang="ru-RU" sz="2800" dirty="0">
              <a:latin typeface="Arial Black" pitchFamily="34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419679" y="6159696"/>
            <a:ext cx="451003" cy="365125"/>
          </a:xfrm>
        </p:spPr>
        <p:txBody>
          <a:bodyPr/>
          <a:lstStyle/>
          <a:p>
            <a:fld id="{BF764BC7-99AB-470B-8C79-5FA2821568AE}" type="slidenum">
              <a:rPr lang="ru-RU" smtClean="0">
                <a:solidFill>
                  <a:schemeClr val="bg1"/>
                </a:solidFill>
              </a:rPr>
              <a:pPr/>
              <a:t>14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29390" y="1118759"/>
            <a:ext cx="7600013" cy="742261"/>
          </a:xfrm>
          <a:prstGeom prst="rect">
            <a:avLst/>
          </a:prstGeom>
          <a:solidFill>
            <a:srgbClr val="FFFF00">
              <a:alpha val="59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 Black" pitchFamily="34" charset="0"/>
              </a:rPr>
              <a:t>Причина </a:t>
            </a:r>
            <a:r>
              <a:rPr lang="en-US" sz="2400" dirty="0" smtClean="0">
                <a:latin typeface="Arial Black" pitchFamily="34" charset="0"/>
              </a:rPr>
              <a:t>#</a:t>
            </a:r>
            <a:r>
              <a:rPr lang="ru-RU" sz="2400" dirty="0" smtClean="0">
                <a:latin typeface="Arial Black" pitchFamily="34" charset="0"/>
              </a:rPr>
              <a:t> 4</a:t>
            </a:r>
            <a:endParaRPr lang="ru-RU" sz="2400" dirty="0">
              <a:latin typeface="Arial Black" pitchFamily="34" charset="0"/>
            </a:endParaRPr>
          </a:p>
        </p:txBody>
      </p:sp>
      <p:sp>
        <p:nvSpPr>
          <p:cNvPr id="4098" name="AutoShape 2" descr="Мифы о курении калья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74754" y="2278505"/>
            <a:ext cx="8469443" cy="34778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ВЕЙПЫ </a:t>
            </a:r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ВРЕДЯТ ОРГАНИЗМУ </a:t>
            </a:r>
            <a:endParaRPr lang="ru-RU" sz="2400" b="1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НА </a:t>
            </a:r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КЛЕТОЧНОМ УРОВНЕ</a:t>
            </a:r>
            <a:endParaRPr lang="ru-RU" sz="2400" b="1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/>
            <a:endParaRPr lang="ru-RU" sz="2400" b="1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Все </a:t>
            </a:r>
            <a:r>
              <a:rPr lang="ru-RU" sz="2000" dirty="0" err="1" smtClean="0">
                <a:solidFill>
                  <a:srgbClr val="FF0000"/>
                </a:solidFill>
                <a:latin typeface="Arial Black" pitchFamily="34" charset="0"/>
              </a:rPr>
              <a:t>ароматизаторы</a:t>
            </a:r>
            <a:r>
              <a:rPr lang="ru-RU" sz="2000" dirty="0" smtClean="0">
                <a:latin typeface="Arial Black" pitchFamily="34" charset="0"/>
              </a:rPr>
              <a:t>, которыми «набивают» электронные </a:t>
            </a:r>
            <a:r>
              <a:rPr lang="ru-RU" sz="2000" dirty="0" err="1" smtClean="0">
                <a:latin typeface="Arial Black" pitchFamily="34" charset="0"/>
              </a:rPr>
              <a:t>гаджеты</a:t>
            </a:r>
            <a:r>
              <a:rPr lang="ru-RU" sz="2000" dirty="0" smtClean="0">
                <a:latin typeface="Arial Black" pitchFamily="34" charset="0"/>
              </a:rPr>
              <a:t>, </a:t>
            </a:r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проникают в легкие </a:t>
            </a:r>
            <a:r>
              <a:rPr lang="ru-RU" sz="2000" dirty="0" smtClean="0">
                <a:latin typeface="Arial Black" pitchFamily="34" charset="0"/>
              </a:rPr>
              <a:t>человека. </a:t>
            </a:r>
            <a:endParaRPr lang="ru-RU" sz="2000" dirty="0" smtClean="0">
              <a:latin typeface="Arial Black" pitchFamily="34" charset="0"/>
            </a:endParaRPr>
          </a:p>
          <a:p>
            <a:pPr algn="ctr"/>
            <a:endParaRPr lang="ru-RU" sz="2000" b="1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Ч</a:t>
            </a:r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ем </a:t>
            </a:r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дольше</a:t>
            </a:r>
            <a:r>
              <a:rPr lang="ru-RU" sz="2000" dirty="0" smtClean="0">
                <a:latin typeface="Arial Black" pitchFamily="34" charset="0"/>
              </a:rPr>
              <a:t> в легких задерживается пар от </a:t>
            </a:r>
            <a:r>
              <a:rPr lang="ru-RU" sz="2000" dirty="0" err="1" smtClean="0">
                <a:latin typeface="Arial Black" pitchFamily="34" charset="0"/>
              </a:rPr>
              <a:t>вейпов</a:t>
            </a:r>
            <a:r>
              <a:rPr lang="ru-RU" sz="2000" dirty="0" smtClean="0">
                <a:latin typeface="Arial Black" pitchFamily="34" charset="0"/>
              </a:rPr>
              <a:t>, </a:t>
            </a:r>
            <a:endParaRPr lang="ru-RU" sz="2000" dirty="0" smtClean="0">
              <a:latin typeface="Arial Black" pitchFamily="34" charset="0"/>
            </a:endParaRP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тем </a:t>
            </a:r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масштабнее </a:t>
            </a:r>
            <a:r>
              <a:rPr lang="ru-RU" sz="2000" dirty="0" smtClean="0">
                <a:latin typeface="Arial Black" pitchFamily="34" charset="0"/>
              </a:rPr>
              <a:t>становится вред.</a:t>
            </a:r>
          </a:p>
          <a:p>
            <a:pPr algn="ctr"/>
            <a:endParaRPr lang="en-US" sz="2400" b="1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/>
            <a:endParaRPr lang="ru-RU" sz="24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396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2162814"/>
            <a:ext cx="9144000" cy="4342916"/>
          </a:xfrm>
          <a:prstGeom prst="rect">
            <a:avLst/>
          </a:prstGeom>
          <a:solidFill>
            <a:schemeClr val="lt1">
              <a:alpha val="83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endParaRPr lang="ru-RU" sz="2000" dirty="0" smtClean="0"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64918"/>
            <a:ext cx="9144000" cy="7381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20381" y="398829"/>
            <a:ext cx="7944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 Black" pitchFamily="34" charset="0"/>
              </a:rPr>
              <a:t>10 причин отказаться от </a:t>
            </a:r>
            <a:r>
              <a:rPr lang="ru-RU" sz="2800" b="1" dirty="0" err="1" smtClean="0">
                <a:latin typeface="Arial Black" pitchFamily="34" charset="0"/>
              </a:rPr>
              <a:t>вейпов</a:t>
            </a:r>
            <a:endParaRPr lang="ru-RU" sz="2800" dirty="0">
              <a:latin typeface="Arial Black" pitchFamily="34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419679" y="6159696"/>
            <a:ext cx="451003" cy="365125"/>
          </a:xfrm>
        </p:spPr>
        <p:txBody>
          <a:bodyPr/>
          <a:lstStyle/>
          <a:p>
            <a:fld id="{BF764BC7-99AB-470B-8C79-5FA2821568AE}" type="slidenum">
              <a:rPr lang="ru-RU" smtClean="0">
                <a:solidFill>
                  <a:schemeClr val="bg1"/>
                </a:solidFill>
              </a:rPr>
              <a:pPr/>
              <a:t>15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29390" y="1118759"/>
            <a:ext cx="7600013" cy="742261"/>
          </a:xfrm>
          <a:prstGeom prst="rect">
            <a:avLst/>
          </a:prstGeom>
          <a:solidFill>
            <a:srgbClr val="FFFF00">
              <a:alpha val="59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 Black" pitchFamily="34" charset="0"/>
              </a:rPr>
              <a:t>Причина </a:t>
            </a:r>
            <a:r>
              <a:rPr lang="en-US" sz="2400" dirty="0" smtClean="0">
                <a:latin typeface="Arial Black" pitchFamily="34" charset="0"/>
              </a:rPr>
              <a:t>#</a:t>
            </a:r>
            <a:r>
              <a:rPr lang="ru-RU" sz="2400" dirty="0" smtClean="0">
                <a:latin typeface="Arial Black" pitchFamily="34" charset="0"/>
              </a:rPr>
              <a:t> 5</a:t>
            </a:r>
            <a:endParaRPr lang="ru-RU" sz="2400" dirty="0">
              <a:latin typeface="Arial Black" pitchFamily="34" charset="0"/>
            </a:endParaRPr>
          </a:p>
        </p:txBody>
      </p:sp>
      <p:sp>
        <p:nvSpPr>
          <p:cNvPr id="4098" name="AutoShape 2" descr="Мифы о курении калья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74754" y="2278505"/>
            <a:ext cx="8469443" cy="366254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ЗА ВЕЙПАМИ ОТСУТСТВУЕТ </a:t>
            </a:r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КОНТРОЛЬ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/>
            <a:r>
              <a:rPr lang="ru-RU" sz="2000" dirty="0" smtClean="0">
                <a:latin typeface="Arial Black" pitchFamily="34" charset="0"/>
              </a:rPr>
              <a:t>«Ввоз, продажи, реклама, продвижение и потребление этих изделий никак не регулируются, и представляет серьезную угрозу для достижений реализации антитабачных мер», – приводит один из аргументов для запрета электронных сигарет Минздрав России.</a:t>
            </a:r>
          </a:p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r>
              <a:rPr lang="ru-RU" sz="2000" dirty="0" smtClean="0">
                <a:latin typeface="Arial Black" pitchFamily="34" charset="0"/>
              </a:rPr>
              <a:t>Производителей </a:t>
            </a:r>
            <a:r>
              <a:rPr lang="ru-RU" sz="2000" dirty="0" smtClean="0">
                <a:latin typeface="Arial Black" pitchFamily="34" charset="0"/>
              </a:rPr>
              <a:t>тоже никто особо не контролирует. И для них нет и единых правил.</a:t>
            </a:r>
            <a:endParaRPr lang="en-US" sz="2400" b="1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/>
            <a:endParaRPr lang="ru-RU" sz="24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396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2162814"/>
            <a:ext cx="9144000" cy="4342916"/>
          </a:xfrm>
          <a:prstGeom prst="rect">
            <a:avLst/>
          </a:prstGeom>
          <a:solidFill>
            <a:schemeClr val="lt1">
              <a:alpha val="83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endParaRPr lang="ru-RU" sz="2000" dirty="0" smtClean="0"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64918"/>
            <a:ext cx="9144000" cy="7381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20381" y="398829"/>
            <a:ext cx="7944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 Black" pitchFamily="34" charset="0"/>
              </a:rPr>
              <a:t>10 причин отказаться от </a:t>
            </a:r>
            <a:r>
              <a:rPr lang="ru-RU" sz="2800" b="1" dirty="0" err="1" smtClean="0">
                <a:latin typeface="Arial Black" pitchFamily="34" charset="0"/>
              </a:rPr>
              <a:t>вейпов</a:t>
            </a:r>
            <a:endParaRPr lang="ru-RU" sz="2800" dirty="0">
              <a:latin typeface="Arial Black" pitchFamily="34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419679" y="6159696"/>
            <a:ext cx="451003" cy="365125"/>
          </a:xfrm>
        </p:spPr>
        <p:txBody>
          <a:bodyPr/>
          <a:lstStyle/>
          <a:p>
            <a:fld id="{BF764BC7-99AB-470B-8C79-5FA2821568AE}" type="slidenum">
              <a:rPr lang="ru-RU" smtClean="0">
                <a:solidFill>
                  <a:schemeClr val="bg1"/>
                </a:solidFill>
              </a:rPr>
              <a:pPr/>
              <a:t>16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29390" y="1118759"/>
            <a:ext cx="7600013" cy="742261"/>
          </a:xfrm>
          <a:prstGeom prst="rect">
            <a:avLst/>
          </a:prstGeom>
          <a:solidFill>
            <a:srgbClr val="FFFF00">
              <a:alpha val="59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 Black" pitchFamily="34" charset="0"/>
              </a:rPr>
              <a:t>Причина </a:t>
            </a:r>
            <a:r>
              <a:rPr lang="en-US" sz="2400" dirty="0" smtClean="0">
                <a:latin typeface="Arial Black" pitchFamily="34" charset="0"/>
              </a:rPr>
              <a:t>#</a:t>
            </a:r>
            <a:r>
              <a:rPr lang="ru-RU" sz="2400" dirty="0" smtClean="0">
                <a:latin typeface="Arial Black" pitchFamily="34" charset="0"/>
              </a:rPr>
              <a:t> 6</a:t>
            </a:r>
            <a:endParaRPr lang="ru-RU" sz="2400" dirty="0">
              <a:latin typeface="Arial Black" pitchFamily="34" charset="0"/>
            </a:endParaRPr>
          </a:p>
        </p:txBody>
      </p:sp>
      <p:sp>
        <p:nvSpPr>
          <p:cNvPr id="4098" name="AutoShape 2" descr="Мифы о курении калья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74754" y="2278505"/>
            <a:ext cx="8469443" cy="34163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ДОЗИРОВКА НИКОТИНА И ДОБАВОК </a:t>
            </a:r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НЕИЗВЕСТНА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/>
            <a:r>
              <a:rPr lang="ru-RU" sz="2000" dirty="0" smtClean="0">
                <a:latin typeface="Arial Black" pitchFamily="34" charset="0"/>
              </a:rPr>
              <a:t>По причине отсутствия строгого контроля </a:t>
            </a:r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узнать дозировку тех или иных веществ почти нереально</a:t>
            </a:r>
            <a:r>
              <a:rPr lang="ru-RU" sz="2000" dirty="0" smtClean="0">
                <a:latin typeface="Arial Black" pitchFamily="34" charset="0"/>
              </a:rPr>
              <a:t>. </a:t>
            </a:r>
            <a:endParaRPr lang="ru-RU" sz="2000" dirty="0" smtClean="0">
              <a:latin typeface="Arial Black" pitchFamily="34" charset="0"/>
            </a:endParaRPr>
          </a:p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r>
              <a:rPr lang="ru-RU" sz="2000" dirty="0" smtClean="0">
                <a:latin typeface="Arial Black" pitchFamily="34" charset="0"/>
              </a:rPr>
              <a:t>Даже </a:t>
            </a:r>
            <a:r>
              <a:rPr lang="ru-RU" sz="2000" dirty="0" smtClean="0">
                <a:latin typeface="Arial Black" pitchFamily="34" charset="0"/>
              </a:rPr>
              <a:t>если на упаковке написано, что это устройство с низким содержанием никотина, никто это </a:t>
            </a:r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проверить </a:t>
            </a:r>
            <a:r>
              <a:rPr lang="ru-RU" sz="2000" dirty="0" smtClean="0">
                <a:latin typeface="Arial Black" pitchFamily="34" charset="0"/>
              </a:rPr>
              <a:t>толком</a:t>
            </a:r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 не сможет</a:t>
            </a:r>
            <a:r>
              <a:rPr lang="ru-RU" sz="2000" dirty="0" smtClean="0">
                <a:latin typeface="Arial Black" pitchFamily="34" charset="0"/>
              </a:rPr>
              <a:t>.</a:t>
            </a:r>
          </a:p>
          <a:p>
            <a:pPr algn="ctr"/>
            <a:endParaRPr lang="ru-RU" sz="24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396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2162814"/>
            <a:ext cx="9144000" cy="4342916"/>
          </a:xfrm>
          <a:prstGeom prst="rect">
            <a:avLst/>
          </a:prstGeom>
          <a:solidFill>
            <a:schemeClr val="lt1">
              <a:alpha val="83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endParaRPr lang="ru-RU" sz="2000" dirty="0" smtClean="0"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64918"/>
            <a:ext cx="9144000" cy="7381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20381" y="398829"/>
            <a:ext cx="7944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 Black" pitchFamily="34" charset="0"/>
              </a:rPr>
              <a:t>10 причин отказаться от </a:t>
            </a:r>
            <a:r>
              <a:rPr lang="ru-RU" sz="2800" b="1" dirty="0" err="1" smtClean="0">
                <a:latin typeface="Arial Black" pitchFamily="34" charset="0"/>
              </a:rPr>
              <a:t>вейпов</a:t>
            </a:r>
            <a:endParaRPr lang="ru-RU" sz="2800" dirty="0">
              <a:latin typeface="Arial Black" pitchFamily="34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419679" y="6159696"/>
            <a:ext cx="451003" cy="365125"/>
          </a:xfrm>
        </p:spPr>
        <p:txBody>
          <a:bodyPr/>
          <a:lstStyle/>
          <a:p>
            <a:fld id="{BF764BC7-99AB-470B-8C79-5FA2821568AE}" type="slidenum">
              <a:rPr lang="ru-RU" smtClean="0">
                <a:solidFill>
                  <a:schemeClr val="bg1"/>
                </a:solidFill>
              </a:rPr>
              <a:pPr/>
              <a:t>17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29390" y="1118759"/>
            <a:ext cx="7600013" cy="742261"/>
          </a:xfrm>
          <a:prstGeom prst="rect">
            <a:avLst/>
          </a:prstGeom>
          <a:solidFill>
            <a:srgbClr val="FFFF00">
              <a:alpha val="59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 Black" pitchFamily="34" charset="0"/>
              </a:rPr>
              <a:t>Причина </a:t>
            </a:r>
            <a:r>
              <a:rPr lang="en-US" sz="2400" dirty="0" smtClean="0">
                <a:latin typeface="Arial Black" pitchFamily="34" charset="0"/>
              </a:rPr>
              <a:t>#</a:t>
            </a:r>
            <a:r>
              <a:rPr lang="ru-RU" sz="2400" dirty="0" smtClean="0">
                <a:latin typeface="Arial Black" pitchFamily="34" charset="0"/>
              </a:rPr>
              <a:t> 7</a:t>
            </a:r>
            <a:endParaRPr lang="ru-RU" sz="2400" dirty="0">
              <a:latin typeface="Arial Black" pitchFamily="34" charset="0"/>
            </a:endParaRPr>
          </a:p>
        </p:txBody>
      </p:sp>
      <p:sp>
        <p:nvSpPr>
          <p:cNvPr id="4098" name="AutoShape 2" descr="Мифы о курении калья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74754" y="2278505"/>
            <a:ext cx="8469443" cy="39087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РИСК СТАТЬ «КУРИЛЬЩИКОМ В КВАДРАТЕ»</a:t>
            </a:r>
            <a:endParaRPr lang="ru-RU" sz="2400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/>
            <a:endParaRPr lang="ru-RU" sz="2400" b="1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/>
            <a:r>
              <a:rPr lang="ru-RU" sz="2000" dirty="0" smtClean="0">
                <a:latin typeface="Arial Black" pitchFamily="34" charset="0"/>
              </a:rPr>
              <a:t>Электронные сигареты часто используют как способ отказаться от обычных сигарет. </a:t>
            </a:r>
            <a:endParaRPr lang="ru-RU" sz="2000" dirty="0" smtClean="0">
              <a:latin typeface="Arial Black" pitchFamily="34" charset="0"/>
            </a:endParaRPr>
          </a:p>
          <a:p>
            <a:pPr algn="ctr"/>
            <a:r>
              <a:rPr lang="ru-RU" sz="2000" dirty="0" smtClean="0">
                <a:latin typeface="Arial Black" pitchFamily="34" charset="0"/>
              </a:rPr>
              <a:t>Однако </a:t>
            </a:r>
            <a:r>
              <a:rPr lang="ru-RU" sz="2000" dirty="0" smtClean="0">
                <a:latin typeface="Arial Black" pitchFamily="34" charset="0"/>
              </a:rPr>
              <a:t>часто это просто </a:t>
            </a:r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сказка</a:t>
            </a:r>
            <a:r>
              <a:rPr lang="ru-RU" sz="2000" dirty="0" smtClean="0">
                <a:latin typeface="Arial Black" pitchFamily="34" charset="0"/>
              </a:rPr>
              <a:t>.</a:t>
            </a:r>
          </a:p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r>
              <a:rPr lang="ru-RU" sz="2000" dirty="0" smtClean="0">
                <a:latin typeface="Arial Black" pitchFamily="34" charset="0"/>
              </a:rPr>
              <a:t>Во-первых, </a:t>
            </a:r>
            <a:r>
              <a:rPr lang="ru-RU" sz="2000" dirty="0" err="1" smtClean="0">
                <a:solidFill>
                  <a:srgbClr val="FF0000"/>
                </a:solidFill>
                <a:latin typeface="Arial Black" pitchFamily="34" charset="0"/>
              </a:rPr>
              <a:t>вейпы</a:t>
            </a:r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 сами вызывают никотиновую зависимость</a:t>
            </a:r>
            <a:r>
              <a:rPr lang="ru-RU" sz="2000" dirty="0" smtClean="0">
                <a:latin typeface="Arial Black" pitchFamily="34" charset="0"/>
              </a:rPr>
              <a:t>, хоть и не в таких объемах, как табачные изделия.</a:t>
            </a:r>
          </a:p>
          <a:p>
            <a:pPr algn="ctr"/>
            <a:r>
              <a:rPr lang="ru-RU" sz="2000" dirty="0" smtClean="0">
                <a:latin typeface="Arial Black" pitchFamily="34" charset="0"/>
              </a:rPr>
              <a:t>Во-вторых, люди, у которых не получается завязать с табаком, </a:t>
            </a:r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становятся курильщиками в квадрате</a:t>
            </a:r>
            <a:r>
              <a:rPr lang="ru-RU" sz="2000" dirty="0" smtClean="0">
                <a:latin typeface="Arial Black" pitchFamily="34" charset="0"/>
              </a:rPr>
              <a:t>: смолят и обычные сигареты, и электронные</a:t>
            </a:r>
            <a:r>
              <a:rPr lang="ru-RU" sz="2000" dirty="0" smtClean="0">
                <a:latin typeface="Arial Black" pitchFamily="34" charset="0"/>
              </a:rPr>
              <a:t>.</a:t>
            </a:r>
            <a:endParaRPr lang="ru-RU" sz="24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396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2162814"/>
            <a:ext cx="9144000" cy="4342916"/>
          </a:xfrm>
          <a:prstGeom prst="rect">
            <a:avLst/>
          </a:prstGeom>
          <a:solidFill>
            <a:schemeClr val="lt1">
              <a:alpha val="83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endParaRPr lang="ru-RU" sz="2000" dirty="0" smtClean="0"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64918"/>
            <a:ext cx="9144000" cy="7381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20381" y="398829"/>
            <a:ext cx="7944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 Black" pitchFamily="34" charset="0"/>
              </a:rPr>
              <a:t>10 причин отказаться от </a:t>
            </a:r>
            <a:r>
              <a:rPr lang="ru-RU" sz="2800" b="1" dirty="0" err="1" smtClean="0">
                <a:latin typeface="Arial Black" pitchFamily="34" charset="0"/>
              </a:rPr>
              <a:t>вейпов</a:t>
            </a:r>
            <a:endParaRPr lang="ru-RU" sz="2800" dirty="0">
              <a:latin typeface="Arial Black" pitchFamily="34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419679" y="6159696"/>
            <a:ext cx="451003" cy="365125"/>
          </a:xfrm>
        </p:spPr>
        <p:txBody>
          <a:bodyPr/>
          <a:lstStyle/>
          <a:p>
            <a:fld id="{BF764BC7-99AB-470B-8C79-5FA2821568AE}" type="slidenum">
              <a:rPr lang="ru-RU" smtClean="0">
                <a:solidFill>
                  <a:schemeClr val="bg1"/>
                </a:solidFill>
              </a:rPr>
              <a:pPr/>
              <a:t>18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29390" y="1118759"/>
            <a:ext cx="7600013" cy="742261"/>
          </a:xfrm>
          <a:prstGeom prst="rect">
            <a:avLst/>
          </a:prstGeom>
          <a:solidFill>
            <a:srgbClr val="FFFF00">
              <a:alpha val="59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 Black" pitchFamily="34" charset="0"/>
              </a:rPr>
              <a:t>Причина </a:t>
            </a:r>
            <a:r>
              <a:rPr lang="en-US" sz="2400" dirty="0" smtClean="0">
                <a:latin typeface="Arial Black" pitchFamily="34" charset="0"/>
              </a:rPr>
              <a:t>#</a:t>
            </a:r>
            <a:r>
              <a:rPr lang="ru-RU" sz="2400" dirty="0" smtClean="0">
                <a:latin typeface="Arial Black" pitchFamily="34" charset="0"/>
              </a:rPr>
              <a:t> 8</a:t>
            </a:r>
            <a:endParaRPr lang="ru-RU" sz="2400" dirty="0">
              <a:latin typeface="Arial Black" pitchFamily="34" charset="0"/>
            </a:endParaRPr>
          </a:p>
        </p:txBody>
      </p:sp>
      <p:sp>
        <p:nvSpPr>
          <p:cNvPr id="4098" name="AutoShape 2" descr="Мифы о курении калья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74754" y="2278505"/>
            <a:ext cx="8469443" cy="304698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УГРОЗА ПАССИВНОГО </a:t>
            </a:r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КУРЕНИЯ</a:t>
            </a:r>
          </a:p>
          <a:p>
            <a:pPr algn="ctr"/>
            <a:endParaRPr lang="ru-RU" sz="2400" b="1" dirty="0" smtClean="0"/>
          </a:p>
          <a:p>
            <a:pPr algn="ctr"/>
            <a:r>
              <a:rPr lang="ru-RU" sz="2000" b="1" dirty="0" smtClean="0">
                <a:latin typeface="Arial Black" pitchFamily="34" charset="0"/>
              </a:rPr>
              <a:t>Всемирная </a:t>
            </a:r>
            <a:r>
              <a:rPr lang="ru-RU" sz="2000" b="1" dirty="0" smtClean="0">
                <a:latin typeface="Arial Black" pitchFamily="34" charset="0"/>
              </a:rPr>
              <a:t>организация здравоохранения (ВОЗ)</a:t>
            </a:r>
            <a:r>
              <a:rPr lang="ru-RU" sz="2000" dirty="0" smtClean="0">
                <a:latin typeface="Arial Black" pitchFamily="34" charset="0"/>
              </a:rPr>
              <a:t> предупреждает </a:t>
            </a:r>
            <a:endParaRPr lang="ru-RU" sz="2000" dirty="0" smtClean="0">
              <a:latin typeface="Arial Black" pitchFamily="34" charset="0"/>
            </a:endParaRPr>
          </a:p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r>
              <a:rPr lang="ru-RU" sz="2000" dirty="0" smtClean="0">
                <a:latin typeface="Arial Black" pitchFamily="34" charset="0"/>
              </a:rPr>
              <a:t>– </a:t>
            </a:r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люди, находящиеся рядом с активными </a:t>
            </a:r>
            <a:r>
              <a:rPr lang="ru-RU" sz="2000" dirty="0" err="1" smtClean="0">
                <a:solidFill>
                  <a:srgbClr val="FF0000"/>
                </a:solidFill>
                <a:latin typeface="Arial Black" pitchFamily="34" charset="0"/>
              </a:rPr>
              <a:t>вейперами</a:t>
            </a:r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, также подвергаются воздействию частиц вредных курительных </a:t>
            </a:r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смесей</a:t>
            </a:r>
            <a:endParaRPr lang="ru-RU" sz="2000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/>
            <a:endParaRPr lang="ru-RU" sz="2400" b="1" dirty="0" smtClean="0"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396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2162814"/>
            <a:ext cx="9144000" cy="4342916"/>
          </a:xfrm>
          <a:prstGeom prst="rect">
            <a:avLst/>
          </a:prstGeom>
          <a:solidFill>
            <a:schemeClr val="lt1">
              <a:alpha val="83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endParaRPr lang="ru-RU" sz="2000" dirty="0" smtClean="0"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64918"/>
            <a:ext cx="9144000" cy="7381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20381" y="398829"/>
            <a:ext cx="7944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 Black" pitchFamily="34" charset="0"/>
              </a:rPr>
              <a:t>10 причин отказаться от </a:t>
            </a:r>
            <a:r>
              <a:rPr lang="ru-RU" sz="2800" b="1" dirty="0" err="1" smtClean="0">
                <a:latin typeface="Arial Black" pitchFamily="34" charset="0"/>
              </a:rPr>
              <a:t>вейпов</a:t>
            </a:r>
            <a:endParaRPr lang="ru-RU" sz="2800" dirty="0">
              <a:latin typeface="Arial Black" pitchFamily="34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419679" y="6159696"/>
            <a:ext cx="451003" cy="365125"/>
          </a:xfrm>
        </p:spPr>
        <p:txBody>
          <a:bodyPr/>
          <a:lstStyle/>
          <a:p>
            <a:fld id="{BF764BC7-99AB-470B-8C79-5FA2821568AE}" type="slidenum">
              <a:rPr lang="ru-RU" smtClean="0">
                <a:solidFill>
                  <a:schemeClr val="bg1"/>
                </a:solidFill>
              </a:rPr>
              <a:pPr/>
              <a:t>19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29390" y="1118759"/>
            <a:ext cx="7600013" cy="742261"/>
          </a:xfrm>
          <a:prstGeom prst="rect">
            <a:avLst/>
          </a:prstGeom>
          <a:solidFill>
            <a:srgbClr val="FFFF00">
              <a:alpha val="59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 Black" pitchFamily="34" charset="0"/>
              </a:rPr>
              <a:t>Причина </a:t>
            </a:r>
            <a:r>
              <a:rPr lang="en-US" sz="2400" dirty="0" smtClean="0">
                <a:latin typeface="Arial Black" pitchFamily="34" charset="0"/>
              </a:rPr>
              <a:t>#</a:t>
            </a:r>
            <a:r>
              <a:rPr lang="ru-RU" sz="2400" dirty="0" smtClean="0">
                <a:latin typeface="Arial Black" pitchFamily="34" charset="0"/>
              </a:rPr>
              <a:t> 9</a:t>
            </a:r>
            <a:endParaRPr lang="ru-RU" sz="2400" dirty="0">
              <a:latin typeface="Arial Black" pitchFamily="34" charset="0"/>
            </a:endParaRPr>
          </a:p>
        </p:txBody>
      </p:sp>
      <p:sp>
        <p:nvSpPr>
          <p:cNvPr id="4098" name="AutoShape 2" descr="Мифы о курении калья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74754" y="2278505"/>
            <a:ext cx="8469443" cy="273921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ТАК ВЫ ВСЕ РАВНО КУРИТЬ НЕ </a:t>
            </a:r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БРОСИТЕ</a:t>
            </a:r>
          </a:p>
          <a:p>
            <a:pPr algn="ctr"/>
            <a:endParaRPr lang="ru-RU" sz="2400" b="1" dirty="0" smtClean="0"/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 Black" pitchFamily="34" charset="0"/>
              </a:rPr>
              <a:t>Заметного </a:t>
            </a:r>
            <a:r>
              <a:rPr lang="ru-RU" sz="2000" b="1" dirty="0" smtClean="0">
                <a:solidFill>
                  <a:srgbClr val="FF0000"/>
                </a:solidFill>
                <a:latin typeface="Arial Black" pitchFamily="34" charset="0"/>
              </a:rPr>
              <a:t>отказа</a:t>
            </a:r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 от сигарет в результате перехода на электронные аналоги </a:t>
            </a:r>
            <a:r>
              <a:rPr lang="ru-RU" sz="2000" b="1" dirty="0" smtClean="0">
                <a:solidFill>
                  <a:srgbClr val="FF0000"/>
                </a:solidFill>
                <a:latin typeface="Arial Black" pitchFamily="34" charset="0"/>
              </a:rPr>
              <a:t>нет</a:t>
            </a:r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. </a:t>
            </a:r>
            <a:endParaRPr lang="ru-RU" sz="2000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r>
              <a:rPr lang="ru-RU" sz="2000" dirty="0" smtClean="0">
                <a:latin typeface="Arial Black" pitchFamily="34" charset="0"/>
              </a:rPr>
              <a:t>Даже </a:t>
            </a:r>
            <a:r>
              <a:rPr lang="ru-RU" sz="2000" dirty="0" smtClean="0">
                <a:latin typeface="Arial Black" pitchFamily="34" charset="0"/>
              </a:rPr>
              <a:t>год спустя после перехода на </a:t>
            </a:r>
            <a:r>
              <a:rPr lang="ru-RU" sz="2000" dirty="0" err="1" smtClean="0">
                <a:latin typeface="Arial Black" pitchFamily="34" charset="0"/>
              </a:rPr>
              <a:t>вейпы</a:t>
            </a:r>
            <a:r>
              <a:rPr lang="ru-RU" sz="2000" dirty="0" smtClean="0">
                <a:latin typeface="Arial Black" pitchFamily="34" charset="0"/>
              </a:rPr>
              <a:t>, курильщики по привычке тянутся к обычным сигаретам с табаком.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396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" y="1818041"/>
            <a:ext cx="9144000" cy="1989462"/>
          </a:xfrm>
          <a:prstGeom prst="rect">
            <a:avLst/>
          </a:prstGeom>
          <a:solidFill>
            <a:schemeClr val="lt1">
              <a:alpha val="83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991" y="249928"/>
            <a:ext cx="9144000" cy="7381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20381" y="398829"/>
            <a:ext cx="7944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Кальян – модный ритуал?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419679" y="6159696"/>
            <a:ext cx="451003" cy="365125"/>
          </a:xfrm>
        </p:spPr>
        <p:txBody>
          <a:bodyPr/>
          <a:lstStyle/>
          <a:p>
            <a:fld id="{BF764BC7-99AB-470B-8C79-5FA2821568AE}" type="slidenum">
              <a:rPr lang="ru-RU" smtClean="0">
                <a:solidFill>
                  <a:schemeClr val="bg1"/>
                </a:solidFill>
              </a:rPr>
              <a:pPr/>
              <a:t>2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760080" y="1073788"/>
            <a:ext cx="5121437" cy="742261"/>
          </a:xfrm>
          <a:prstGeom prst="rect">
            <a:avLst/>
          </a:prstGeom>
          <a:solidFill>
            <a:srgbClr val="FFFF00">
              <a:alpha val="59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itchFamily="34" charset="0"/>
              </a:rPr>
              <a:t>или рекламный ход?</a:t>
            </a:r>
            <a:endParaRPr lang="ru-RU" sz="3200" dirty="0">
              <a:latin typeface="Arial Black" pitchFamily="34" charset="0"/>
            </a:endParaRPr>
          </a:p>
        </p:txBody>
      </p:sp>
      <p:sp>
        <p:nvSpPr>
          <p:cNvPr id="4098" name="AutoShape 2" descr="Мифы о курении калья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Рисунок 13" descr="trubka-kalyan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539" y="3882452"/>
            <a:ext cx="5531370" cy="2975548"/>
          </a:xfrm>
          <a:prstGeom prst="rect">
            <a:avLst/>
          </a:prstGeom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299804" y="2068643"/>
            <a:ext cx="824459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«Легкий табак, профильтрованный через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жидкость дым без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никотина и смол, экзотический антураж и отсутствие вреда для здоровья»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— рекламируют кальян владельцы специализированных заведений.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5" name="Семиугольник 14"/>
          <p:cNvSpPr/>
          <p:nvPr/>
        </p:nvSpPr>
        <p:spPr>
          <a:xfrm>
            <a:off x="6820526" y="4467069"/>
            <a:ext cx="1813810" cy="1633927"/>
          </a:xfrm>
          <a:prstGeom prst="heptagon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solidFill>
                  <a:schemeClr val="tx1"/>
                </a:solidFill>
                <a:latin typeface="Arial Black" pitchFamily="34" charset="0"/>
              </a:rPr>
              <a:t>?</a:t>
            </a:r>
            <a:endParaRPr lang="ru-RU" sz="8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396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2162814"/>
            <a:ext cx="9144000" cy="4342916"/>
          </a:xfrm>
          <a:prstGeom prst="rect">
            <a:avLst/>
          </a:prstGeom>
          <a:solidFill>
            <a:schemeClr val="lt1">
              <a:alpha val="83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endParaRPr lang="ru-RU" sz="2000" dirty="0" smtClean="0"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64918"/>
            <a:ext cx="9144000" cy="7381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20381" y="398829"/>
            <a:ext cx="7944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 Black" pitchFamily="34" charset="0"/>
              </a:rPr>
              <a:t>10 причин отказаться от </a:t>
            </a:r>
            <a:r>
              <a:rPr lang="ru-RU" sz="2800" b="1" dirty="0" err="1" smtClean="0">
                <a:latin typeface="Arial Black" pitchFamily="34" charset="0"/>
              </a:rPr>
              <a:t>вейпов</a:t>
            </a:r>
            <a:endParaRPr lang="ru-RU" sz="2800" dirty="0">
              <a:latin typeface="Arial Black" pitchFamily="34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419679" y="6159696"/>
            <a:ext cx="451003" cy="365125"/>
          </a:xfrm>
        </p:spPr>
        <p:txBody>
          <a:bodyPr/>
          <a:lstStyle/>
          <a:p>
            <a:fld id="{BF764BC7-99AB-470B-8C79-5FA2821568AE}" type="slidenum">
              <a:rPr lang="ru-RU" smtClean="0">
                <a:solidFill>
                  <a:schemeClr val="bg1"/>
                </a:solidFill>
              </a:rPr>
              <a:pPr/>
              <a:t>20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29390" y="1118759"/>
            <a:ext cx="7600013" cy="742261"/>
          </a:xfrm>
          <a:prstGeom prst="rect">
            <a:avLst/>
          </a:prstGeom>
          <a:solidFill>
            <a:srgbClr val="FFFF00">
              <a:alpha val="59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 Black" pitchFamily="34" charset="0"/>
              </a:rPr>
              <a:t>Причина </a:t>
            </a:r>
            <a:r>
              <a:rPr lang="en-US" sz="2400" dirty="0" smtClean="0">
                <a:latin typeface="Arial Black" pitchFamily="34" charset="0"/>
              </a:rPr>
              <a:t>#</a:t>
            </a:r>
            <a:r>
              <a:rPr lang="ru-RU" sz="2400" dirty="0" smtClean="0">
                <a:latin typeface="Arial Black" pitchFamily="34" charset="0"/>
              </a:rPr>
              <a:t> 10</a:t>
            </a:r>
            <a:endParaRPr lang="ru-RU" sz="2400" dirty="0">
              <a:latin typeface="Arial Black" pitchFamily="34" charset="0"/>
            </a:endParaRPr>
          </a:p>
        </p:txBody>
      </p:sp>
      <p:sp>
        <p:nvSpPr>
          <p:cNvPr id="4098" name="AutoShape 2" descr="Мифы о курении калья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74754" y="2278505"/>
            <a:ext cx="8469443" cy="23698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НА ВАС ПРОСТО </a:t>
            </a:r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ЗАРАБАТЫВАЮТ</a:t>
            </a:r>
          </a:p>
          <a:p>
            <a:pPr algn="ctr"/>
            <a:endParaRPr lang="ru-RU" sz="2400" b="1" dirty="0" smtClean="0"/>
          </a:p>
          <a:p>
            <a:pPr algn="ctr"/>
            <a:r>
              <a:rPr lang="ru-RU" sz="2000" dirty="0" smtClean="0">
                <a:latin typeface="Arial Black" pitchFamily="34" charset="0"/>
              </a:rPr>
              <a:t>В 2014 году во всем мире на </a:t>
            </a:r>
            <a:r>
              <a:rPr lang="ru-RU" sz="2000" dirty="0" err="1" smtClean="0">
                <a:latin typeface="Arial Black" pitchFamily="34" charset="0"/>
              </a:rPr>
              <a:t>вейпы</a:t>
            </a:r>
            <a:r>
              <a:rPr lang="ru-RU" sz="2000" dirty="0" smtClean="0">
                <a:latin typeface="Arial Black" pitchFamily="34" charset="0"/>
              </a:rPr>
              <a:t> люди потратили 3 миллиарда долларов. </a:t>
            </a:r>
            <a:endParaRPr lang="ru-RU" sz="2000" dirty="0" smtClean="0">
              <a:latin typeface="Arial Black" pitchFamily="34" charset="0"/>
            </a:endParaRPr>
          </a:p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r>
              <a:rPr lang="ru-RU" sz="2000" dirty="0" smtClean="0">
                <a:latin typeface="Arial Black" pitchFamily="34" charset="0"/>
              </a:rPr>
              <a:t>К </a:t>
            </a:r>
            <a:r>
              <a:rPr lang="ru-RU" sz="2000" dirty="0" smtClean="0">
                <a:latin typeface="Arial Black" pitchFamily="34" charset="0"/>
              </a:rPr>
              <a:t>2030 году продажи, согласно прогнозам, возрастут в 17 раз. </a:t>
            </a:r>
            <a:endParaRPr lang="ru-RU" sz="2000" b="1" dirty="0" smtClean="0"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396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2162814"/>
            <a:ext cx="9144000" cy="4342916"/>
          </a:xfrm>
          <a:prstGeom prst="rect">
            <a:avLst/>
          </a:prstGeom>
          <a:solidFill>
            <a:schemeClr val="lt1">
              <a:alpha val="83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endParaRPr lang="ru-RU" sz="2000" dirty="0" smtClean="0"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64918"/>
            <a:ext cx="9144000" cy="157887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70282" y="398829"/>
            <a:ext cx="79441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В США запрет на продажу электронных сигарет лицам младше 18 лет был введен в 2016 году.</a:t>
            </a:r>
            <a:endParaRPr lang="ru-RU" sz="2800" dirty="0" smtClean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419679" y="6159696"/>
            <a:ext cx="451003" cy="365125"/>
          </a:xfrm>
        </p:spPr>
        <p:txBody>
          <a:bodyPr/>
          <a:lstStyle/>
          <a:p>
            <a:fld id="{BF764BC7-99AB-470B-8C79-5FA2821568AE}" type="slidenum">
              <a:rPr lang="ru-RU" smtClean="0">
                <a:solidFill>
                  <a:schemeClr val="bg1"/>
                </a:solidFill>
              </a:rPr>
              <a:pPr/>
              <a:t>21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098" name="AutoShape 2" descr="Мифы о курении калья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14793" y="2083633"/>
            <a:ext cx="8469443" cy="378565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000" dirty="0" smtClean="0">
                <a:latin typeface="Arial Black" pitchFamily="34" charset="0"/>
              </a:rPr>
              <a:t>Страны</a:t>
            </a:r>
            <a:r>
              <a:rPr lang="ru-RU" sz="2000" dirty="0" smtClean="0">
                <a:latin typeface="Arial Black" pitchFamily="34" charset="0"/>
              </a:rPr>
              <a:t>, в которых электронные сигареты – </a:t>
            </a:r>
            <a:r>
              <a:rPr lang="ru-RU" sz="2000" dirty="0" err="1" smtClean="0">
                <a:latin typeface="Arial Black" pitchFamily="34" charset="0"/>
              </a:rPr>
              <a:t>вейпы</a:t>
            </a:r>
            <a:r>
              <a:rPr lang="ru-RU" sz="2000" dirty="0" smtClean="0">
                <a:latin typeface="Arial Black" pitchFamily="34" charset="0"/>
              </a:rPr>
              <a:t> – запрещены совсем: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Бразилия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Австралия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Новая Зеландия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Бельгия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Норвегия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Сингапур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Аргентина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Канада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Сейшельские острова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Уругвай</a:t>
            </a:r>
            <a:endParaRPr lang="ru-RU" sz="20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396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-30258" y="1668137"/>
            <a:ext cx="8449937" cy="4221575"/>
          </a:xfrm>
          <a:prstGeom prst="rect">
            <a:avLst/>
          </a:prstGeom>
          <a:solidFill>
            <a:schemeClr val="lt1">
              <a:alpha val="97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294898"/>
            <a:ext cx="9144000" cy="13390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0" y="398829"/>
            <a:ext cx="89041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Расставьте </a:t>
            </a:r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указанные этапы принятия решения в порядке их осуществления по ступеням лестницы</a:t>
            </a:r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»</a:t>
            </a:r>
            <a:endParaRPr lang="ru-RU" sz="2800" dirty="0" smtClean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419679" y="6159696"/>
            <a:ext cx="451003" cy="365125"/>
          </a:xfrm>
        </p:spPr>
        <p:txBody>
          <a:bodyPr/>
          <a:lstStyle/>
          <a:p>
            <a:fld id="{BF764BC7-99AB-470B-8C79-5FA2821568AE}" type="slidenum">
              <a:rPr lang="ru-RU" smtClean="0">
                <a:solidFill>
                  <a:schemeClr val="bg1"/>
                </a:solidFill>
              </a:rPr>
              <a:pPr/>
              <a:t>22</a:t>
            </a:fld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2167010682"/>
              </p:ext>
            </p:extLst>
          </p:nvPr>
        </p:nvGraphicFramePr>
        <p:xfrm>
          <a:off x="646406" y="1606498"/>
          <a:ext cx="6826786" cy="2365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524655" y="3627620"/>
            <a:ext cx="8156539" cy="3044986"/>
          </a:xfrm>
          <a:prstGeom prst="rect">
            <a:avLst/>
          </a:prstGeom>
          <a:solidFill>
            <a:srgbClr val="FFFF00">
              <a:alpha val="59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439056" y="3942412"/>
            <a:ext cx="7285219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Принять решение (увидеть себя без сигареты).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2. Купить вместо сигарет семечки, конфеты, фрукты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3. Сказать «нет» себе (принять решение).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4. Сказать «нет» друзьям, окружающим.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5. Выработать мотивацию (для чего я бросаю курить).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6. Поблагодарить себя.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5025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64BC7-99AB-470B-8C79-5FA2821568AE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09358" y="2697512"/>
            <a:ext cx="8016041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Благодарю за внимание!</a:t>
            </a:r>
            <a:endParaRPr lang="ru-RU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" y="1818041"/>
            <a:ext cx="9144000" cy="1989462"/>
          </a:xfrm>
          <a:prstGeom prst="rect">
            <a:avLst/>
          </a:prstGeom>
          <a:solidFill>
            <a:schemeClr val="lt1">
              <a:alpha val="83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991" y="249928"/>
            <a:ext cx="9144000" cy="7381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20381" y="398829"/>
            <a:ext cx="7944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Кальян – модный ритуал?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419679" y="6159696"/>
            <a:ext cx="451003" cy="365125"/>
          </a:xfrm>
        </p:spPr>
        <p:txBody>
          <a:bodyPr/>
          <a:lstStyle/>
          <a:p>
            <a:fld id="{BF764BC7-99AB-470B-8C79-5FA2821568AE}" type="slidenum">
              <a:rPr lang="ru-RU" smtClean="0">
                <a:solidFill>
                  <a:schemeClr val="bg1"/>
                </a:solidFill>
              </a:rPr>
              <a:pPr/>
              <a:t>3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760080" y="1073788"/>
            <a:ext cx="5121437" cy="742261"/>
          </a:xfrm>
          <a:prstGeom prst="rect">
            <a:avLst/>
          </a:prstGeom>
          <a:solidFill>
            <a:srgbClr val="FFFF00">
              <a:alpha val="59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itchFamily="34" charset="0"/>
              </a:rPr>
              <a:t>или рекламный ход?</a:t>
            </a:r>
            <a:endParaRPr lang="ru-RU" sz="3200" dirty="0">
              <a:latin typeface="Arial Black" pitchFamily="34" charset="0"/>
            </a:endParaRPr>
          </a:p>
        </p:txBody>
      </p:sp>
      <p:sp>
        <p:nvSpPr>
          <p:cNvPr id="4098" name="AutoShape 2" descr="Мифы о курении калья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Рисунок 13" descr="trubka-kalyan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539" y="3882452"/>
            <a:ext cx="5531370" cy="2975548"/>
          </a:xfrm>
          <a:prstGeom prst="rect">
            <a:avLst/>
          </a:prstGeom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299804" y="2068643"/>
            <a:ext cx="824459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«Легкий табак, профильтрованный через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жидкость дым без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никотина и смол, экзотический антураж и отсутствие вреда для здоровья»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— рекламируют кальян владельцы специализированных заведений.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5" name="Семиугольник 14"/>
          <p:cNvSpPr/>
          <p:nvPr/>
        </p:nvSpPr>
        <p:spPr>
          <a:xfrm>
            <a:off x="6820526" y="4467069"/>
            <a:ext cx="1813810" cy="1633927"/>
          </a:xfrm>
          <a:prstGeom prst="heptagon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solidFill>
                  <a:schemeClr val="tx1"/>
                </a:solidFill>
                <a:latin typeface="Arial Black" pitchFamily="34" charset="0"/>
              </a:rPr>
              <a:t>?</a:t>
            </a:r>
            <a:endParaRPr lang="ru-RU" sz="8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396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2147824"/>
            <a:ext cx="9144000" cy="4342916"/>
          </a:xfrm>
          <a:prstGeom prst="rect">
            <a:avLst/>
          </a:prstGeom>
          <a:solidFill>
            <a:schemeClr val="lt1">
              <a:alpha val="83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991" y="249928"/>
            <a:ext cx="9144000" cy="7381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20381" y="398829"/>
            <a:ext cx="7944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Сигарета или кальян?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419679" y="6159696"/>
            <a:ext cx="451003" cy="365125"/>
          </a:xfrm>
        </p:spPr>
        <p:txBody>
          <a:bodyPr/>
          <a:lstStyle/>
          <a:p>
            <a:fld id="{BF764BC7-99AB-470B-8C79-5FA2821568AE}" type="slidenum">
              <a:rPr lang="ru-RU" smtClean="0">
                <a:solidFill>
                  <a:schemeClr val="bg1"/>
                </a:solidFill>
              </a:rPr>
              <a:pPr/>
              <a:t>4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760080" y="1073788"/>
            <a:ext cx="5121437" cy="742261"/>
          </a:xfrm>
          <a:prstGeom prst="rect">
            <a:avLst/>
          </a:prstGeom>
          <a:solidFill>
            <a:srgbClr val="FFFF00">
              <a:alpha val="59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itchFamily="34" charset="0"/>
              </a:rPr>
              <a:t>что безопаснее?</a:t>
            </a:r>
            <a:endParaRPr lang="ru-RU" sz="3200" dirty="0">
              <a:latin typeface="Arial Black" pitchFamily="34" charset="0"/>
            </a:endParaRPr>
          </a:p>
        </p:txBody>
      </p:sp>
      <p:sp>
        <p:nvSpPr>
          <p:cNvPr id="4098" name="AutoShape 2" descr="Мифы о курении калья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Семиугольник 14"/>
          <p:cNvSpPr/>
          <p:nvPr/>
        </p:nvSpPr>
        <p:spPr>
          <a:xfrm>
            <a:off x="7105337" y="3357797"/>
            <a:ext cx="1813810" cy="1633927"/>
          </a:xfrm>
          <a:prstGeom prst="heptagon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solidFill>
                  <a:schemeClr val="tx1"/>
                </a:solidFill>
                <a:latin typeface="Arial Black" pitchFamily="34" charset="0"/>
              </a:rPr>
              <a:t>?</a:t>
            </a:r>
            <a:endParaRPr lang="ru-RU" sz="8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pic>
        <p:nvPicPr>
          <p:cNvPr id="16" name="Рисунок 15" descr="1371646710_no-absurd-kalyan-ili-sigaret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82" y="2387183"/>
            <a:ext cx="6588178" cy="3294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4396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2147824"/>
            <a:ext cx="9144000" cy="4342916"/>
          </a:xfrm>
          <a:prstGeom prst="rect">
            <a:avLst/>
          </a:prstGeom>
          <a:solidFill>
            <a:schemeClr val="lt1">
              <a:alpha val="83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r>
              <a:rPr lang="ru-RU" sz="2400" dirty="0" smtClean="0">
                <a:latin typeface="Arial Black" pitchFamily="34" charset="0"/>
              </a:rPr>
              <a:t>  </a:t>
            </a:r>
          </a:p>
          <a:p>
            <a:pPr algn="ctr"/>
            <a:r>
              <a:rPr lang="ru-RU" sz="2400" dirty="0" smtClean="0">
                <a:latin typeface="Arial Black" pitchFamily="34" charset="0"/>
              </a:rPr>
              <a:t>Один </a:t>
            </a:r>
            <a:r>
              <a:rPr lang="ru-RU" sz="2400" dirty="0" smtClean="0">
                <a:latin typeface="Arial Black" pitchFamily="34" charset="0"/>
              </a:rPr>
              <a:t>сеанс курения кальяна длится в среднем 30–60 минут и поставляет в организм </a:t>
            </a:r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в 48 раз больше дыма</a:t>
            </a:r>
            <a:r>
              <a:rPr lang="ru-RU" sz="2400" dirty="0" smtClean="0">
                <a:latin typeface="Arial Black" pitchFamily="34" charset="0"/>
              </a:rPr>
              <a:t>, чем курение сигарет за тот же период.</a:t>
            </a:r>
            <a:endParaRPr lang="ru-RU" sz="2400" dirty="0"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991" y="249928"/>
            <a:ext cx="9144000" cy="7381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20381" y="398829"/>
            <a:ext cx="7944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Сигарета или кальян?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419679" y="6159696"/>
            <a:ext cx="451003" cy="365125"/>
          </a:xfrm>
        </p:spPr>
        <p:txBody>
          <a:bodyPr/>
          <a:lstStyle/>
          <a:p>
            <a:fld id="{BF764BC7-99AB-470B-8C79-5FA2821568AE}" type="slidenum">
              <a:rPr lang="ru-RU" smtClean="0">
                <a:solidFill>
                  <a:schemeClr val="bg1"/>
                </a:solidFill>
              </a:rPr>
              <a:pPr/>
              <a:t>5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760080" y="1073788"/>
            <a:ext cx="5121437" cy="742261"/>
          </a:xfrm>
          <a:prstGeom prst="rect">
            <a:avLst/>
          </a:prstGeom>
          <a:solidFill>
            <a:srgbClr val="FFFF00">
              <a:alpha val="59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itchFamily="34" charset="0"/>
              </a:rPr>
              <a:t>что безопаснее?</a:t>
            </a:r>
            <a:endParaRPr lang="ru-RU" sz="3200" dirty="0">
              <a:latin typeface="Arial Black" pitchFamily="34" charset="0"/>
            </a:endParaRPr>
          </a:p>
        </p:txBody>
      </p:sp>
      <p:sp>
        <p:nvSpPr>
          <p:cNvPr id="4098" name="AutoShape 2" descr="Мифы о курении калья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404734" y="2398426"/>
            <a:ext cx="8349521" cy="193899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Уровень угарного газа в крови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после курения кальяна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у человека </a:t>
            </a:r>
            <a:r>
              <a:rPr kumimoji="0" lang="ru-RU" sz="200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ВЫШЕ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, чем после выкуренной сигареты. В частности, молекул СО, которые уже прикрепились к красным кровяным тельцам вместо кислорода и заблокировали передачу к клеткам —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в три раза больше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Arial Black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396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2147824"/>
            <a:ext cx="9144000" cy="4342916"/>
          </a:xfrm>
          <a:prstGeom prst="rect">
            <a:avLst/>
          </a:prstGeom>
          <a:solidFill>
            <a:schemeClr val="lt1">
              <a:alpha val="83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НО! </a:t>
            </a:r>
            <a:r>
              <a:rPr lang="ru-RU" sz="2400" dirty="0" smtClean="0">
                <a:latin typeface="Arial Black" pitchFamily="34" charset="0"/>
              </a:rPr>
              <a:t>Кальянный </a:t>
            </a:r>
            <a:r>
              <a:rPr lang="ru-RU" sz="2400" dirty="0" smtClean="0">
                <a:latin typeface="Arial Black" pitchFamily="34" charset="0"/>
              </a:rPr>
              <a:t>дым содержит не меньше никотина, чем табачный. У</a:t>
            </a:r>
            <a:r>
              <a:rPr lang="ru-RU" sz="2400" dirty="0" smtClean="0">
                <a:latin typeface="Arial Black" pitchFamily="34" charset="0"/>
              </a:rPr>
              <a:t>ченые </a:t>
            </a:r>
            <a:r>
              <a:rPr lang="ru-RU" sz="2400" dirty="0" smtClean="0">
                <a:latin typeface="Arial Black" pitchFamily="34" charset="0"/>
              </a:rPr>
              <a:t>нашли </a:t>
            </a:r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одинаковый уровень никотина </a:t>
            </a:r>
            <a:r>
              <a:rPr lang="ru-RU" sz="2400" dirty="0" smtClean="0">
                <a:latin typeface="Arial Black" pitchFamily="34" charset="0"/>
              </a:rPr>
              <a:t>в организмах любителей и кальяна, и сигарет.</a:t>
            </a:r>
            <a:endParaRPr lang="ru-RU" sz="2400" dirty="0"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991" y="249928"/>
            <a:ext cx="9144000" cy="7381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20381" y="398829"/>
            <a:ext cx="7944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Сигарета или кальян?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419679" y="6159696"/>
            <a:ext cx="451003" cy="365125"/>
          </a:xfrm>
        </p:spPr>
        <p:txBody>
          <a:bodyPr/>
          <a:lstStyle/>
          <a:p>
            <a:fld id="{BF764BC7-99AB-470B-8C79-5FA2821568AE}" type="slidenum">
              <a:rPr lang="ru-RU" smtClean="0">
                <a:solidFill>
                  <a:schemeClr val="bg1"/>
                </a:solidFill>
              </a:rPr>
              <a:pPr/>
              <a:t>6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760080" y="1073788"/>
            <a:ext cx="5121437" cy="742261"/>
          </a:xfrm>
          <a:prstGeom prst="rect">
            <a:avLst/>
          </a:prstGeom>
          <a:solidFill>
            <a:srgbClr val="FFFF00">
              <a:alpha val="59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itchFamily="34" charset="0"/>
              </a:rPr>
              <a:t>что безопаснее?</a:t>
            </a:r>
            <a:endParaRPr lang="ru-RU" sz="3200" dirty="0">
              <a:latin typeface="Arial Black" pitchFamily="34" charset="0"/>
            </a:endParaRPr>
          </a:p>
        </p:txBody>
      </p:sp>
      <p:sp>
        <p:nvSpPr>
          <p:cNvPr id="4098" name="AutoShape 2" descr="Мифы о курении калья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404734" y="2398426"/>
            <a:ext cx="8349521" cy="12003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Arial Black" pitchFamily="34" charset="0"/>
              </a:rPr>
              <a:t>Специалисты подсчитали,</a:t>
            </a:r>
            <a:r>
              <a:rPr lang="ru-RU" sz="2400" b="1" i="1" dirty="0" smtClean="0">
                <a:latin typeface="Arial Black" pitchFamily="34" charset="0"/>
              </a:rPr>
              <a:t> что </a:t>
            </a:r>
            <a:r>
              <a:rPr lang="ru-RU" sz="2400" b="1" i="1" dirty="0" smtClean="0">
                <a:solidFill>
                  <a:srgbClr val="FF0000"/>
                </a:solidFill>
                <a:latin typeface="Arial Black" pitchFamily="34" charset="0"/>
              </a:rPr>
              <a:t>за полчаса курения кальяна человек может «скурить» эквивалент пачки сигарет</a:t>
            </a:r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396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2147824"/>
            <a:ext cx="9144000" cy="4342916"/>
          </a:xfrm>
          <a:prstGeom prst="rect">
            <a:avLst/>
          </a:prstGeom>
          <a:solidFill>
            <a:schemeClr val="lt1">
              <a:alpha val="83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endParaRPr lang="ru-RU" sz="2000" dirty="0" smtClean="0"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991" y="249928"/>
            <a:ext cx="9144000" cy="7381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20381" y="398829"/>
            <a:ext cx="7944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Сигарета или кальян?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419679" y="6159696"/>
            <a:ext cx="451003" cy="365125"/>
          </a:xfrm>
        </p:spPr>
        <p:txBody>
          <a:bodyPr/>
          <a:lstStyle/>
          <a:p>
            <a:fld id="{BF764BC7-99AB-470B-8C79-5FA2821568AE}" type="slidenum">
              <a:rPr lang="ru-RU" smtClean="0">
                <a:solidFill>
                  <a:schemeClr val="bg1"/>
                </a:solidFill>
              </a:rPr>
              <a:pPr/>
              <a:t>7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760080" y="1073788"/>
            <a:ext cx="5121437" cy="742261"/>
          </a:xfrm>
          <a:prstGeom prst="rect">
            <a:avLst/>
          </a:prstGeom>
          <a:solidFill>
            <a:srgbClr val="FFFF00">
              <a:alpha val="59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itchFamily="34" charset="0"/>
              </a:rPr>
              <a:t>что безопаснее?</a:t>
            </a:r>
            <a:endParaRPr lang="ru-RU" sz="3200" dirty="0">
              <a:latin typeface="Arial Black" pitchFamily="34" charset="0"/>
            </a:endParaRPr>
          </a:p>
        </p:txBody>
      </p:sp>
      <p:sp>
        <p:nvSpPr>
          <p:cNvPr id="4098" name="AutoShape 2" descr="Мифы о курении калья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404734" y="2398426"/>
            <a:ext cx="8349521" cy="323165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atin typeface="Arial Black" pitchFamily="34" charset="0"/>
              </a:rPr>
              <a:t>Л</a:t>
            </a:r>
            <a:r>
              <a:rPr lang="ru-RU" sz="3600" b="1" dirty="0" smtClean="0">
                <a:latin typeface="Arial Black" pitchFamily="34" charset="0"/>
              </a:rPr>
              <a:t>юбитель </a:t>
            </a:r>
            <a:r>
              <a:rPr lang="ru-RU" sz="3600" b="1" dirty="0" smtClean="0">
                <a:latin typeface="Arial Black" pitchFamily="34" charset="0"/>
              </a:rPr>
              <a:t>кальяна в итоге получает в процессе курения </a:t>
            </a:r>
            <a:r>
              <a:rPr lang="ru-RU" sz="3600" b="1" dirty="0" smtClean="0">
                <a:solidFill>
                  <a:srgbClr val="FF0000"/>
                </a:solidFill>
                <a:latin typeface="Arial Black" pitchFamily="34" charset="0"/>
              </a:rPr>
              <a:t>гораздо больше токсичных веществ</a:t>
            </a:r>
            <a:r>
              <a:rPr lang="ru-RU" sz="3600" b="1" dirty="0" smtClean="0">
                <a:latin typeface="Arial Black" pitchFamily="34" charset="0"/>
              </a:rPr>
              <a:t>, чем обычный курильщик.</a:t>
            </a: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396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2147824"/>
            <a:ext cx="9144000" cy="4342916"/>
          </a:xfrm>
          <a:prstGeom prst="rect">
            <a:avLst/>
          </a:prstGeom>
          <a:solidFill>
            <a:schemeClr val="lt1">
              <a:alpha val="83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endParaRPr lang="ru-RU" sz="2000" dirty="0" smtClean="0"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991" y="249928"/>
            <a:ext cx="9144000" cy="7381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20381" y="398829"/>
            <a:ext cx="7944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Кальян – СТРАННЫЙ КАЙФ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419679" y="6159696"/>
            <a:ext cx="451003" cy="365125"/>
          </a:xfrm>
        </p:spPr>
        <p:txBody>
          <a:bodyPr/>
          <a:lstStyle/>
          <a:p>
            <a:fld id="{BF764BC7-99AB-470B-8C79-5FA2821568AE}" type="slidenum">
              <a:rPr lang="ru-RU" smtClean="0">
                <a:solidFill>
                  <a:schemeClr val="bg1"/>
                </a:solidFill>
              </a:rPr>
              <a:pPr/>
              <a:t>8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90453" y="1073788"/>
            <a:ext cx="6413900" cy="742261"/>
          </a:xfrm>
          <a:prstGeom prst="rect">
            <a:avLst/>
          </a:prstGeom>
          <a:solidFill>
            <a:srgbClr val="FFFF00">
              <a:alpha val="59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 Black" pitchFamily="34" charset="0"/>
              </a:rPr>
              <a:t>доводы в пользу кальяна</a:t>
            </a:r>
            <a:endParaRPr lang="ru-RU" sz="2400" dirty="0">
              <a:latin typeface="Arial Black" pitchFamily="34" charset="0"/>
            </a:endParaRPr>
          </a:p>
        </p:txBody>
      </p:sp>
      <p:sp>
        <p:nvSpPr>
          <p:cNvPr id="4098" name="AutoShape 2" descr="Мифы о курении калья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74754" y="2713218"/>
            <a:ext cx="8349521" cy="267765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Arial Black" pitchFamily="34" charset="0"/>
              </a:rPr>
              <a:t>В кальянном дыме </a:t>
            </a:r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повышается количество </a:t>
            </a:r>
            <a:r>
              <a:rPr lang="ru-RU" sz="2800" dirty="0" err="1" smtClean="0">
                <a:solidFill>
                  <a:srgbClr val="FF0000"/>
                </a:solidFill>
                <a:latin typeface="Arial Black" pitchFamily="34" charset="0"/>
              </a:rPr>
              <a:t>моноокиси</a:t>
            </a:r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углерода </a:t>
            </a:r>
            <a:r>
              <a:rPr lang="ru-RU" sz="2800" dirty="0" smtClean="0">
                <a:latin typeface="Arial Black" pitchFamily="34" charset="0"/>
              </a:rPr>
              <a:t>-</a:t>
            </a:r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2800" dirty="0" smtClean="0">
                <a:latin typeface="Arial Black" pitchFamily="34" charset="0"/>
              </a:rPr>
              <a:t> </a:t>
            </a:r>
            <a:r>
              <a:rPr lang="ru-RU" sz="2800" dirty="0" smtClean="0">
                <a:latin typeface="Arial Black" pitchFamily="34" charset="0"/>
              </a:rPr>
              <a:t>вещества, способствующего </a:t>
            </a:r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расширению сосудов </a:t>
            </a:r>
            <a:r>
              <a:rPr lang="ru-RU" sz="2800" dirty="0" smtClean="0">
                <a:latin typeface="Arial Black" pitchFamily="34" charset="0"/>
              </a:rPr>
              <a:t>и, таким образом, окунающего человека в состояние, похожее на </a:t>
            </a:r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лёгкое опьянение</a:t>
            </a:r>
            <a:r>
              <a:rPr lang="ru-RU" sz="2800" dirty="0" smtClean="0">
                <a:latin typeface="Arial Black" pitchFamily="34" charset="0"/>
              </a:rPr>
              <a:t>. </a:t>
            </a:r>
            <a:endParaRPr kumimoji="0" lang="ru-RU" sz="2800" b="1" u="none" strike="noStrike" cap="none" normalizeH="0" baseline="0" dirty="0" smtClean="0">
              <a:ln>
                <a:noFill/>
              </a:ln>
              <a:effectLst/>
              <a:latin typeface="Arial Black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396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2162814"/>
            <a:ext cx="9144000" cy="4342916"/>
          </a:xfrm>
          <a:prstGeom prst="rect">
            <a:avLst/>
          </a:prstGeom>
          <a:solidFill>
            <a:schemeClr val="lt1">
              <a:alpha val="83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endParaRPr lang="ru-RU" sz="2000" dirty="0" smtClean="0"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64918"/>
            <a:ext cx="9144000" cy="7381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20381" y="398829"/>
            <a:ext cx="7944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«ВЕЙП» – ЭЛЕКТРОННАЯ СИГАРЕТА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419679" y="6159696"/>
            <a:ext cx="451003" cy="365125"/>
          </a:xfrm>
        </p:spPr>
        <p:txBody>
          <a:bodyPr/>
          <a:lstStyle/>
          <a:p>
            <a:fld id="{BF764BC7-99AB-470B-8C79-5FA2821568AE}" type="slidenum">
              <a:rPr lang="ru-RU" smtClean="0">
                <a:solidFill>
                  <a:schemeClr val="bg1"/>
                </a:solidFill>
              </a:rPr>
              <a:pPr/>
              <a:t>9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84223" y="1073788"/>
            <a:ext cx="7600013" cy="742261"/>
          </a:xfrm>
          <a:prstGeom prst="rect">
            <a:avLst/>
          </a:prstGeom>
          <a:solidFill>
            <a:srgbClr val="FFFF00">
              <a:alpha val="59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 Black" pitchFamily="34" charset="0"/>
              </a:rPr>
              <a:t>модный </a:t>
            </a:r>
            <a:r>
              <a:rPr lang="ru-RU" sz="2400" dirty="0" err="1" smtClean="0">
                <a:latin typeface="Arial Black" pitchFamily="34" charset="0"/>
              </a:rPr>
              <a:t>гаджет</a:t>
            </a:r>
            <a:r>
              <a:rPr lang="ru-RU" sz="2400" dirty="0" smtClean="0">
                <a:latin typeface="Arial Black" pitchFamily="34" charset="0"/>
              </a:rPr>
              <a:t> или способ бросить курить?</a:t>
            </a:r>
            <a:endParaRPr lang="ru-RU" sz="2400" dirty="0">
              <a:latin typeface="Arial Black" pitchFamily="34" charset="0"/>
            </a:endParaRPr>
          </a:p>
        </p:txBody>
      </p:sp>
      <p:sp>
        <p:nvSpPr>
          <p:cNvPr id="4098" name="AutoShape 2" descr="Мифы о курении калья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74754" y="2443395"/>
            <a:ext cx="8349521" cy="12003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Arial Black" pitchFamily="34" charset="0"/>
              </a:rPr>
              <a:t>Производители утверждают, что эти </a:t>
            </a:r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модные </a:t>
            </a:r>
            <a:r>
              <a:rPr lang="ru-RU" sz="2400" b="1" dirty="0" err="1" smtClean="0">
                <a:solidFill>
                  <a:srgbClr val="FF0000"/>
                </a:solidFill>
                <a:latin typeface="Arial Black" pitchFamily="34" charset="0"/>
              </a:rPr>
              <a:t>гаджеты</a:t>
            </a:r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 менее вредны для здоровья </a:t>
            </a:r>
            <a:r>
              <a:rPr lang="ru-RU" sz="2400" b="1" dirty="0" smtClean="0">
                <a:latin typeface="Arial Black" pitchFamily="34" charset="0"/>
              </a:rPr>
              <a:t>и </a:t>
            </a:r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отлично помогают завязать</a:t>
            </a:r>
            <a:r>
              <a:rPr lang="ru-RU" sz="2400" b="1" dirty="0" smtClean="0">
                <a:latin typeface="Arial Black" pitchFamily="34" charset="0"/>
              </a:rPr>
              <a:t> с табаком. </a:t>
            </a:r>
            <a:endParaRPr kumimoji="0" lang="ru-RU" sz="2400" b="1" u="none" strike="noStrike" cap="none" normalizeH="0" baseline="0" dirty="0" smtClean="0">
              <a:ln>
                <a:noFill/>
              </a:ln>
              <a:effectLst/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0" name="Рисунок 9" descr="vejp_kultura_kto_takie_vejpery_2-700x23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754" y="3920727"/>
            <a:ext cx="6941621" cy="2360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4396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72d4a328ad897829b9dd2dad14b69ffb96b510"/>
</p:tagLst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</TotalTime>
  <Words>762</Words>
  <Application>Microsoft Office PowerPoint</Application>
  <PresentationFormat>Экран (4:3)</PresentationFormat>
  <Paragraphs>181</Paragraphs>
  <Slides>23</Slides>
  <Notes>22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DNS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 Грибан</dc:creator>
  <cp:lastModifiedBy>Лилия Давлетовна</cp:lastModifiedBy>
  <cp:revision>49</cp:revision>
  <dcterms:created xsi:type="dcterms:W3CDTF">2013-09-07T13:30:24Z</dcterms:created>
  <dcterms:modified xsi:type="dcterms:W3CDTF">2017-10-04T09:24:19Z</dcterms:modified>
</cp:coreProperties>
</file>